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1" r:id="rId3"/>
    <p:sldId id="268" r:id="rId4"/>
    <p:sldId id="259" r:id="rId5"/>
    <p:sldId id="270" r:id="rId6"/>
    <p:sldId id="269" r:id="rId7"/>
    <p:sldId id="272" r:id="rId8"/>
    <p:sldId id="257" r:id="rId9"/>
    <p:sldId id="271" r:id="rId10"/>
    <p:sldId id="275" r:id="rId11"/>
    <p:sldId id="266" r:id="rId12"/>
    <p:sldId id="278" r:id="rId13"/>
    <p:sldId id="273" r:id="rId14"/>
    <p:sldId id="276" r:id="rId15"/>
    <p:sldId id="279" r:id="rId16"/>
    <p:sldId id="280" r:id="rId17"/>
    <p:sldId id="281" r:id="rId18"/>
    <p:sldId id="277" r:id="rId19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BD2076-CA67-4984-87C7-D025F3B91D6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84535820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A8B72C-F6D3-4BD9-AFF4-82AF0608147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87953229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49238A-6882-467B-AA9C-00BD2835FA9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40090857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3E5F6C-AF49-4175-9A7F-313C2EDDE5C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05785870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E712C8-FA93-45B5-B59F-3738F307590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28256384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20FC65-E39B-4199-9EE3-03C59A0E883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71804464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D71023-BAC2-420A-92C6-E81E7D6C405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80210926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C8AE5D-A650-4791-9045-B49BD7B0CCE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19550738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A95DC5-EACD-4378-9D8F-7B7D04A7EA3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36839962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60D9DC-1F2C-4E0F-8F5C-BC4353C1E82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43420709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CA2730-6506-451B-9C08-A92E229AD97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1425031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charset="-122"/>
              </a:defRPr>
            </a:lvl1pPr>
          </a:lstStyle>
          <a:p>
            <a:pPr>
              <a:defRPr/>
            </a:pPr>
            <a:fld id="{017D7F55-0044-4A5B-8818-3A1477879AE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11" Type="http://schemas.openxmlformats.org/officeDocument/2006/relationships/image" Target="../media/image2.pn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2.pn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11" Type="http://schemas.openxmlformats.org/officeDocument/2006/relationships/image" Target="../media/image32.jpeg"/><Relationship Id="rId5" Type="http://schemas.openxmlformats.org/officeDocument/2006/relationships/image" Target="../media/image27.jpeg"/><Relationship Id="rId10" Type="http://schemas.openxmlformats.org/officeDocument/2006/relationships/image" Target="../media/image2.pn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505200"/>
            <a:ext cx="8382000" cy="1295400"/>
          </a:xfrm>
        </p:spPr>
        <p:txBody>
          <a:bodyPr/>
          <a:lstStyle/>
          <a:p>
            <a:r>
              <a:rPr lang="zh-CN" altLang="en-US" b="1" smtClean="0">
                <a:solidFill>
                  <a:schemeClr val="bg1"/>
                </a:solidFill>
              </a:rPr>
              <a:t>做一個真正的老師</a:t>
            </a:r>
          </a:p>
        </p:txBody>
      </p:sp>
      <p:pic>
        <p:nvPicPr>
          <p:cNvPr id="2051" name="Picture 4" descr="~V6)Z0_L7ELNTX{G@_JL8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72600" cy="329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左大括号 3"/>
          <p:cNvSpPr/>
          <p:nvPr/>
        </p:nvSpPr>
        <p:spPr>
          <a:xfrm>
            <a:off x="2362200" y="4953000"/>
            <a:ext cx="457200" cy="1371600"/>
          </a:xfrm>
          <a:prstGeom prst="leftBrace">
            <a:avLst>
              <a:gd name="adj1" fmla="val 8333"/>
              <a:gd name="adj2" fmla="val 45960"/>
            </a:avLst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048000" y="4876800"/>
            <a:ext cx="47244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zh-CN" altLang="en-US" sz="3200" b="1" kern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課堂基準</a:t>
            </a:r>
            <a:endParaRPr lang="en-US" altLang="zh-CN" sz="3200" b="1" kern="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eaLnBrk="0" hangingPunct="0">
              <a:defRPr/>
            </a:pPr>
            <a:endParaRPr lang="en-US" altLang="zh-CN" sz="3200" b="1" kern="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eaLnBrk="0" hangingPunct="0">
              <a:defRPr/>
            </a:pPr>
            <a:r>
              <a:rPr lang="zh-CN" altLang="en-US" sz="3200" b="1" kern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孩子的特點（情緒管理）</a:t>
            </a:r>
            <a:r>
              <a:rPr lang="en-US" altLang="zh-CN" sz="3200" b="1" kern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altLang="zh-CN" sz="3200" b="1" kern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endParaRPr lang="zh-CN" altLang="en-US" sz="3200" b="1" kern="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olidFill>
                  <a:schemeClr val="bg1"/>
                </a:solidFill>
              </a:rPr>
              <a:t>小學老師 </a:t>
            </a:r>
            <a:r>
              <a:rPr lang="en-US" altLang="zh-CN" smtClean="0">
                <a:solidFill>
                  <a:schemeClr val="bg1"/>
                </a:solidFill>
              </a:rPr>
              <a:t>VS </a:t>
            </a:r>
            <a:r>
              <a:rPr lang="zh-CN" altLang="en-US" smtClean="0">
                <a:solidFill>
                  <a:schemeClr val="bg1"/>
                </a:solidFill>
              </a:rPr>
              <a:t>陽光理想的主講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600200"/>
            <a:ext cx="4267200" cy="50292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zh-CN" altLang="en-US" sz="2400" smtClean="0">
                <a:solidFill>
                  <a:schemeClr val="bg1"/>
                </a:solidFill>
              </a:rPr>
              <a:t>    體制內老師的工作</a:t>
            </a:r>
          </a:p>
          <a:p>
            <a:pPr>
              <a:lnSpc>
                <a:spcPct val="80000"/>
              </a:lnSpc>
              <a:buFontTx/>
              <a:buNone/>
            </a:pPr>
            <a:endParaRPr lang="zh-CN" altLang="en-US" sz="240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zh-CN" altLang="en-US" sz="2400" smtClean="0">
                <a:solidFill>
                  <a:schemeClr val="bg1"/>
                </a:solidFill>
              </a:rPr>
              <a:t>備課演練</a:t>
            </a: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zh-CN" altLang="en-US" sz="2400" smtClean="0">
                <a:solidFill>
                  <a:schemeClr val="bg1"/>
                </a:solidFill>
              </a:rPr>
              <a:t>半學期、一學期總結</a:t>
            </a: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zh-CN" altLang="en-US" sz="2400" smtClean="0">
                <a:solidFill>
                  <a:schemeClr val="bg1"/>
                </a:solidFill>
              </a:rPr>
              <a:t>佈置作業</a:t>
            </a: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zh-CN" altLang="en-US" sz="2400" smtClean="0">
                <a:solidFill>
                  <a:schemeClr val="bg1"/>
                </a:solidFill>
              </a:rPr>
              <a:t>出考卷改卷子</a:t>
            </a: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zh-CN" altLang="en-US" sz="2400" smtClean="0">
                <a:solidFill>
                  <a:schemeClr val="bg1"/>
                </a:solidFill>
              </a:rPr>
              <a:t>結業手冊評語</a:t>
            </a: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zh-CN" altLang="en-US" sz="2400" smtClean="0">
                <a:solidFill>
                  <a:schemeClr val="bg1"/>
                </a:solidFill>
              </a:rPr>
              <a:t>關注孩子的成績、個人情況（家庭、同學）</a:t>
            </a: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zh-CN" altLang="en-US" sz="2400" b="1" smtClean="0">
                <a:solidFill>
                  <a:srgbClr val="FF0066"/>
                </a:solidFill>
              </a:rPr>
              <a:t>家長會或家訪</a:t>
            </a: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zh-CN" altLang="en-US" sz="2400" smtClean="0">
                <a:solidFill>
                  <a:schemeClr val="bg1"/>
                </a:solidFill>
              </a:rPr>
              <a:t>小組學習與檢討等</a:t>
            </a: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zh-CN" altLang="en-US" sz="2400" b="1" smtClean="0">
                <a:solidFill>
                  <a:srgbClr val="FF0066"/>
                </a:solidFill>
              </a:rPr>
              <a:t>其他事務工作（職稱評比）</a:t>
            </a: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zh-CN" altLang="en-US" sz="2400" b="1" smtClean="0">
                <a:solidFill>
                  <a:srgbClr val="FF0066"/>
                </a:solidFill>
              </a:rPr>
              <a:t>週一到週五，或者週六</a:t>
            </a:r>
          </a:p>
        </p:txBody>
      </p:sp>
      <p:sp>
        <p:nvSpPr>
          <p:cNvPr id="307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600200"/>
            <a:ext cx="4495800" cy="48006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zh-CN" altLang="en-US" sz="2400" smtClean="0">
                <a:solidFill>
                  <a:schemeClr val="bg1"/>
                </a:solidFill>
              </a:rPr>
              <a:t>陽光理想的主講的工作</a:t>
            </a:r>
          </a:p>
          <a:p>
            <a:pPr>
              <a:lnSpc>
                <a:spcPct val="80000"/>
              </a:lnSpc>
              <a:buFontTx/>
              <a:buNone/>
            </a:pPr>
            <a:endParaRPr lang="zh-CN" altLang="en-US" sz="240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zh-CN" altLang="en-US" sz="2400" smtClean="0">
                <a:solidFill>
                  <a:schemeClr val="bg1"/>
                </a:solidFill>
              </a:rPr>
              <a:t>備課交提綱</a:t>
            </a: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zh-CN" altLang="en-US" sz="2400" b="1" smtClean="0">
                <a:solidFill>
                  <a:srgbClr val="FF0066"/>
                </a:solidFill>
              </a:rPr>
              <a:t>提前和助教溝通</a:t>
            </a: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zh-CN" altLang="en-US" sz="2400" smtClean="0">
                <a:solidFill>
                  <a:schemeClr val="bg1"/>
                </a:solidFill>
              </a:rPr>
              <a:t>每次課總結分析</a:t>
            </a: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zh-CN" altLang="en-US" sz="2400" b="1" smtClean="0">
                <a:solidFill>
                  <a:srgbClr val="FF0066"/>
                </a:solidFill>
              </a:rPr>
              <a:t>調查問卷收集孩子喜好</a:t>
            </a: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zh-CN" altLang="en-US" sz="2400" b="1" smtClean="0">
                <a:solidFill>
                  <a:srgbClr val="FF0066"/>
                </a:solidFill>
              </a:rPr>
              <a:t>課上佈置自我總結或成長日記、給老師評分</a:t>
            </a:r>
            <a:endParaRPr lang="en-US" altLang="zh-CN" sz="2400" b="1" smtClean="0">
              <a:solidFill>
                <a:srgbClr val="FF0066"/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zh-CN" altLang="en-US" sz="2400" smtClean="0">
                <a:solidFill>
                  <a:schemeClr val="bg1"/>
                </a:solidFill>
              </a:rPr>
              <a:t>結課安排獎狀評語</a:t>
            </a: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zh-CN" altLang="en-US" sz="2400" smtClean="0">
                <a:solidFill>
                  <a:schemeClr val="bg1"/>
                </a:solidFill>
              </a:rPr>
              <a:t>觀察孩子，聆聽孩子，提供課堂表現分析（和助教一起）</a:t>
            </a:r>
            <a:endParaRPr lang="en-US" altLang="zh-CN" sz="240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zh-CN" altLang="en-US" sz="2400" smtClean="0">
                <a:solidFill>
                  <a:schemeClr val="bg1"/>
                </a:solidFill>
              </a:rPr>
              <a:t>陽光內部學習分享</a:t>
            </a: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zh-CN" altLang="en-US" sz="2400" b="1" smtClean="0">
                <a:solidFill>
                  <a:srgbClr val="FF0066"/>
                </a:solidFill>
              </a:rPr>
              <a:t>週末的半天</a:t>
            </a:r>
          </a:p>
        </p:txBody>
      </p:sp>
      <p:pic>
        <p:nvPicPr>
          <p:cNvPr id="3077" name="Picture 7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700" y="0"/>
            <a:ext cx="12573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8" name="Rectangle 8"/>
          <p:cNvSpPr>
            <a:spLocks noChangeArrowheads="1"/>
          </p:cNvSpPr>
          <p:nvPr/>
        </p:nvSpPr>
        <p:spPr bwMode="auto">
          <a:xfrm>
            <a:off x="0" y="1524000"/>
            <a:ext cx="4648200" cy="5334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079" name="Rectangle 9"/>
          <p:cNvSpPr>
            <a:spLocks noChangeArrowheads="1"/>
          </p:cNvSpPr>
          <p:nvPr/>
        </p:nvSpPr>
        <p:spPr bwMode="auto">
          <a:xfrm>
            <a:off x="4648200" y="1524000"/>
            <a:ext cx="4495800" cy="5334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olidFill>
                  <a:schemeClr val="bg1"/>
                </a:solidFill>
              </a:rPr>
              <a:t>一堂理想的課，一系列理想的課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zh-CN" altLang="en-US" smtClean="0">
                <a:solidFill>
                  <a:schemeClr val="bg1"/>
                </a:solidFill>
              </a:rPr>
              <a:t>基礎：小小主人翁精神</a:t>
            </a:r>
          </a:p>
          <a:p>
            <a:pPr>
              <a:buFontTx/>
              <a:buNone/>
            </a:pPr>
            <a:endParaRPr lang="en-US" altLang="zh-CN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r>
              <a:rPr lang="en-US" altLang="zh-CN" smtClean="0">
                <a:solidFill>
                  <a:schemeClr val="bg1"/>
                </a:solidFill>
              </a:rPr>
              <a:t>1</a:t>
            </a:r>
            <a:r>
              <a:rPr lang="zh-CN" altLang="en-US" smtClean="0">
                <a:solidFill>
                  <a:schemeClr val="bg1"/>
                </a:solidFill>
              </a:rPr>
              <a:t>、制定班級公約</a:t>
            </a:r>
            <a:r>
              <a:rPr lang="en-US" altLang="zh-CN" smtClean="0">
                <a:solidFill>
                  <a:schemeClr val="bg1"/>
                </a:solidFill>
              </a:rPr>
              <a:t>——stick to it! </a:t>
            </a:r>
            <a:r>
              <a:rPr lang="zh-CN" altLang="en-US" smtClean="0">
                <a:solidFill>
                  <a:schemeClr val="bg1"/>
                </a:solidFill>
              </a:rPr>
              <a:t>（筆記、紀律、出勤）</a:t>
            </a:r>
            <a:endParaRPr lang="en-US" altLang="zh-CN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zh-CN" altLang="en-US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r>
              <a:rPr lang="en-US" altLang="zh-CN" smtClean="0">
                <a:solidFill>
                  <a:schemeClr val="bg1"/>
                </a:solidFill>
              </a:rPr>
              <a:t>2</a:t>
            </a:r>
            <a:r>
              <a:rPr lang="zh-CN" altLang="en-US" smtClean="0">
                <a:solidFill>
                  <a:schemeClr val="bg1"/>
                </a:solidFill>
              </a:rPr>
              <a:t>、調查問卷，有調查才有發言權！</a:t>
            </a:r>
          </a:p>
          <a:p>
            <a:pPr>
              <a:buFontTx/>
              <a:buNone/>
            </a:pPr>
            <a:endParaRPr lang="zh-CN" altLang="en-US" smtClean="0">
              <a:solidFill>
                <a:schemeClr val="bg1"/>
              </a:solidFill>
            </a:endParaRPr>
          </a:p>
        </p:txBody>
      </p:sp>
      <p:pic>
        <p:nvPicPr>
          <p:cNvPr id="4100" name="Picture 4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700" y="0"/>
            <a:ext cx="12573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 descr="2013-04-13 繪本1班班級公約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5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700" y="0"/>
            <a:ext cx="12573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1" name="Picture 5" descr="8I%RCW9}HDUU92_H()QXX7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4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700" y="0"/>
            <a:ext cx="12573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6" descr="_DGYIEFA8KXQ%YG}5%EU0C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4163" y="762000"/>
            <a:ext cx="5049837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olidFill>
                  <a:schemeClr val="bg1"/>
                </a:solidFill>
              </a:rPr>
              <a:t>課程定位</a:t>
            </a:r>
            <a:r>
              <a:rPr lang="en-US" altLang="zh-CN" smtClean="0">
                <a:solidFill>
                  <a:schemeClr val="bg1"/>
                </a:solidFill>
              </a:rPr>
              <a:t>—</a:t>
            </a:r>
            <a:r>
              <a:rPr lang="zh-CN" altLang="en-US" smtClean="0">
                <a:solidFill>
                  <a:schemeClr val="bg1"/>
                </a:solidFill>
              </a:rPr>
              <a:t>德育而非智教</a:t>
            </a:r>
          </a:p>
        </p:txBody>
      </p:sp>
      <p:pic>
        <p:nvPicPr>
          <p:cNvPr id="7171" name="Picture 4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700" y="0"/>
            <a:ext cx="12573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533400" y="1981200"/>
            <a:ext cx="8229600" cy="4525963"/>
          </a:xfrm>
        </p:spPr>
        <p:txBody>
          <a:bodyPr/>
          <a:lstStyle/>
          <a:p>
            <a:r>
              <a:rPr lang="zh-CN" altLang="en-US" smtClean="0">
                <a:solidFill>
                  <a:schemeClr val="bg1"/>
                </a:solidFill>
              </a:rPr>
              <a:t>主講的激情，而非準備多少課程的</a:t>
            </a:r>
            <a:r>
              <a:rPr lang="zh-CN" altLang="en-US" u="sng" smtClean="0">
                <a:solidFill>
                  <a:srgbClr val="FF0066"/>
                </a:solidFill>
              </a:rPr>
              <a:t>成就感</a:t>
            </a:r>
          </a:p>
          <a:p>
            <a:endParaRPr lang="zh-CN" altLang="en-US" smtClean="0">
              <a:solidFill>
                <a:schemeClr val="bg1"/>
              </a:solidFill>
            </a:endParaRPr>
          </a:p>
          <a:p>
            <a:r>
              <a:rPr lang="zh-CN" altLang="en-US" smtClean="0">
                <a:solidFill>
                  <a:schemeClr val="bg1"/>
                </a:solidFill>
              </a:rPr>
              <a:t>教多少還是理解多少，瞭解程度、平均吃飽的問題</a:t>
            </a:r>
          </a:p>
          <a:p>
            <a:endParaRPr lang="zh-CN" altLang="en-US" smtClean="0">
              <a:solidFill>
                <a:schemeClr val="bg1"/>
              </a:solidFill>
            </a:endParaRPr>
          </a:p>
          <a:p>
            <a:r>
              <a:rPr lang="zh-CN" altLang="en-US" smtClean="0">
                <a:solidFill>
                  <a:schemeClr val="bg1"/>
                </a:solidFill>
              </a:rPr>
              <a:t>面对我们的孩子，更应该专注的重点：行为習慣养成、品德驯化、权威与平等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olidFill>
                  <a:schemeClr val="bg1"/>
                </a:solidFill>
              </a:rPr>
              <a:t>教，是為了不教（自學）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8915400" cy="4525963"/>
          </a:xfrm>
        </p:spPr>
        <p:txBody>
          <a:bodyPr/>
          <a:lstStyle/>
          <a:p>
            <a:pPr>
              <a:buFontTx/>
              <a:buNone/>
            </a:pPr>
            <a:endParaRPr lang="zh-CN" altLang="en-US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r>
              <a:rPr lang="zh-CN" altLang="en-US" smtClean="0">
                <a:solidFill>
                  <a:schemeClr val="bg1"/>
                </a:solidFill>
              </a:rPr>
              <a:t>   不管教师在教学上多么努力，对知识的学习、理解与掌握，</a:t>
            </a:r>
            <a:r>
              <a:rPr lang="zh-CN" altLang="en-US" smtClean="0">
                <a:solidFill>
                  <a:srgbClr val="FF0066"/>
                </a:solidFill>
              </a:rPr>
              <a:t>始终是学生自己的事情，</a:t>
            </a:r>
            <a:r>
              <a:rPr lang="zh-CN" altLang="en-US" smtClean="0">
                <a:solidFill>
                  <a:schemeClr val="bg1"/>
                </a:solidFill>
              </a:rPr>
              <a:t>教师可以帮助学生提供學習方法，但却</a:t>
            </a:r>
            <a:r>
              <a:rPr lang="zh-CN" altLang="en-US" smtClean="0">
                <a:solidFill>
                  <a:srgbClr val="FF0066"/>
                </a:solidFill>
              </a:rPr>
              <a:t>永远不可能替代学生去做</a:t>
            </a:r>
            <a:r>
              <a:rPr lang="zh-CN" altLang="en-US" smtClean="0">
                <a:solidFill>
                  <a:schemeClr val="bg1"/>
                </a:solidFill>
              </a:rPr>
              <a:t>。這裡還有方法論與興趣導向的問題。课堂教学应该</a:t>
            </a:r>
            <a:r>
              <a:rPr lang="zh-CN" altLang="en-US" smtClean="0">
                <a:solidFill>
                  <a:srgbClr val="FF0066"/>
                </a:solidFill>
              </a:rPr>
              <a:t>以学生自己的理解与掌握为最终目的</a:t>
            </a:r>
            <a:r>
              <a:rPr lang="zh-CN" altLang="en-US" smtClean="0">
                <a:solidFill>
                  <a:schemeClr val="bg1"/>
                </a:solidFill>
              </a:rPr>
              <a:t>，一邊是濃厚的學習興趣，一邊是聰明的學習方法，學生便可以自行持續學習下去</a:t>
            </a:r>
          </a:p>
        </p:txBody>
      </p:sp>
      <p:pic>
        <p:nvPicPr>
          <p:cNvPr id="8196" name="Picture 4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700" y="0"/>
            <a:ext cx="12573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pic>
        <p:nvPicPr>
          <p:cNvPr id="10244" name="Picture 6" descr="C:\Documents and Settings\dell\桌面\DSC_1186_副本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752600"/>
            <a:ext cx="2438400" cy="361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7" descr="C:\Documents and Settings\dell\桌面\DSC_1187_副本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724400"/>
            <a:ext cx="3429000" cy="226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9" descr="C:\Documents and Settings\dell\桌面\DSC_1193_副本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286000"/>
            <a:ext cx="3505200" cy="231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8" descr="C:\Documents and Settings\dell\桌面\DSC_1191_副本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455988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icture 12" descr="C:\Documents and Settings\dell\桌面\DSC_1202_副本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0"/>
            <a:ext cx="299402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9" name="Picture 10" descr="C:\Documents and Settings\dell\桌面\DSC_1194_副本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0"/>
            <a:ext cx="3455988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0" name="Picture 11" descr="C:\Documents and Settings\dell\桌面\DSC_1198_副本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62200"/>
            <a:ext cx="33401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1" name="Picture 14" descr="C:\Documents and Settings\dell\桌面\DSC_1231_副本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572000"/>
            <a:ext cx="3455988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2" name="Picture 13" descr="C:\Documents and Settings\dell\桌面\DSC_1205_副本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0"/>
            <a:ext cx="3505200" cy="231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3" name="Picture 14" descr="logo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700" y="0"/>
            <a:ext cx="12573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olidFill>
                  <a:schemeClr val="bg1"/>
                </a:solidFill>
              </a:rPr>
              <a:t>第一堂課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905000"/>
            <a:ext cx="8686800" cy="4525963"/>
          </a:xfrm>
        </p:spPr>
        <p:txBody>
          <a:bodyPr/>
          <a:lstStyle/>
          <a:p>
            <a:r>
              <a:rPr lang="zh-CN" altLang="en-US" smtClean="0">
                <a:solidFill>
                  <a:schemeClr val="bg1"/>
                </a:solidFill>
              </a:rPr>
              <a:t>介紹你自己和你的助教</a:t>
            </a:r>
          </a:p>
          <a:p>
            <a:r>
              <a:rPr lang="zh-CN" altLang="en-US" smtClean="0">
                <a:solidFill>
                  <a:schemeClr val="bg1"/>
                </a:solidFill>
              </a:rPr>
              <a:t>說明課程安排，以後每節課可以有流程安排，讓孩子清楚每個階段</a:t>
            </a:r>
          </a:p>
          <a:p>
            <a:r>
              <a:rPr lang="zh-CN" altLang="en-US" smtClean="0">
                <a:solidFill>
                  <a:schemeClr val="bg1"/>
                </a:solidFill>
              </a:rPr>
              <a:t>說明課堂秩序與要求，發揮小小主人翁精神，讓孩子討論決定</a:t>
            </a:r>
          </a:p>
          <a:p>
            <a:r>
              <a:rPr lang="zh-CN" altLang="en-US" smtClean="0">
                <a:solidFill>
                  <a:schemeClr val="bg1"/>
                </a:solidFill>
              </a:rPr>
              <a:t>上课时我是你的老师，下课时我是你的朋友</a:t>
            </a:r>
          </a:p>
          <a:p>
            <a:endParaRPr lang="zh-CN" altLang="en-US" smtClean="0">
              <a:solidFill>
                <a:schemeClr val="bg1"/>
              </a:solidFill>
            </a:endParaRPr>
          </a:p>
        </p:txBody>
      </p:sp>
      <p:pic>
        <p:nvPicPr>
          <p:cNvPr id="11268" name="Picture 4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700" y="0"/>
            <a:ext cx="12573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olidFill>
                  <a:schemeClr val="bg1"/>
                </a:solidFill>
              </a:rPr>
              <a:t>學期中進入課堂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525963"/>
          </a:xfrm>
        </p:spPr>
        <p:txBody>
          <a:bodyPr/>
          <a:lstStyle/>
          <a:p>
            <a:r>
              <a:rPr lang="zh-CN" altLang="en-US" smtClean="0">
                <a:solidFill>
                  <a:schemeClr val="bg1"/>
                </a:solidFill>
              </a:rPr>
              <a:t>一定要瞭解前期孩子的</a:t>
            </a:r>
            <a:r>
              <a:rPr lang="zh-CN" altLang="en-US" u="sng" smtClean="0">
                <a:solidFill>
                  <a:srgbClr val="FF0066"/>
                </a:solidFill>
              </a:rPr>
              <a:t>課堂表現</a:t>
            </a:r>
          </a:p>
          <a:p>
            <a:r>
              <a:rPr lang="zh-CN" altLang="en-US" smtClean="0">
                <a:solidFill>
                  <a:schemeClr val="bg1"/>
                </a:solidFill>
              </a:rPr>
              <a:t>詢問前主講、助教特別需要注意的事情</a:t>
            </a:r>
          </a:p>
          <a:p>
            <a:r>
              <a:rPr lang="zh-CN" altLang="en-US" smtClean="0">
                <a:solidFill>
                  <a:schemeClr val="bg1"/>
                </a:solidFill>
              </a:rPr>
              <a:t>儘量記住孩子的名字和分組，能承上啟下</a:t>
            </a:r>
          </a:p>
          <a:p>
            <a:r>
              <a:rPr lang="zh-CN" altLang="en-US" smtClean="0">
                <a:solidFill>
                  <a:schemeClr val="bg1"/>
                </a:solidFill>
              </a:rPr>
              <a:t>加強鼓勵與稱讚</a:t>
            </a:r>
          </a:p>
          <a:p>
            <a:r>
              <a:rPr lang="zh-CN" altLang="en-US" smtClean="0">
                <a:solidFill>
                  <a:schemeClr val="bg1"/>
                </a:solidFill>
              </a:rPr>
              <a:t>用好玩的互動或遊戲吸引孩子，提升個人魅力</a:t>
            </a:r>
          </a:p>
          <a:p>
            <a:endParaRPr lang="zh-CN" altLang="en-US" smtClean="0">
              <a:solidFill>
                <a:schemeClr val="bg1"/>
              </a:solidFill>
            </a:endParaRPr>
          </a:p>
        </p:txBody>
      </p:sp>
      <p:pic>
        <p:nvPicPr>
          <p:cNvPr id="12292" name="Picture 4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700" y="0"/>
            <a:ext cx="12573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zh-CN" altLang="en-US" smtClean="0">
                <a:solidFill>
                  <a:schemeClr val="bg1"/>
                </a:solidFill>
              </a:rPr>
              <a:t>兒童的特點（</a:t>
            </a:r>
            <a:r>
              <a:rPr lang="en-US" altLang="zh-CN" smtClean="0">
                <a:solidFill>
                  <a:schemeClr val="bg1"/>
                </a:solidFill>
              </a:rPr>
              <a:t>6-12</a:t>
            </a:r>
            <a:r>
              <a:rPr lang="zh-CN" altLang="en-US" smtClean="0">
                <a:solidFill>
                  <a:schemeClr val="bg1"/>
                </a:solidFill>
              </a:rPr>
              <a:t>歲）</a:t>
            </a:r>
          </a:p>
        </p:txBody>
      </p:sp>
      <p:pic>
        <p:nvPicPr>
          <p:cNvPr id="13315" name="Picture 5" descr="C:\Documents and Settings\dell\桌面\P8110052_副本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76400"/>
            <a:ext cx="3048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12" descr="C:\Documents and Settings\dell\桌面\IMAG0139_副本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76400"/>
            <a:ext cx="31242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6" descr="C:\Documents and Settings\dell\桌面\P8110041_副本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886200"/>
            <a:ext cx="31242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9" descr="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700" y="0"/>
            <a:ext cx="12573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7" descr="C:\Documents and Settings\dell\桌面\P8110020_副本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886200"/>
            <a:ext cx="30480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圆角矩形 13"/>
          <p:cNvSpPr/>
          <p:nvPr/>
        </p:nvSpPr>
        <p:spPr>
          <a:xfrm>
            <a:off x="8001000" y="1447800"/>
            <a:ext cx="990600" cy="609600"/>
          </a:xfrm>
          <a:prstGeom prst="roundRect">
            <a:avLst/>
          </a:prstGeom>
          <a:noFill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dirty="0"/>
              <a:t>愛撒嬌</a:t>
            </a:r>
          </a:p>
        </p:txBody>
      </p:sp>
      <p:sp>
        <p:nvSpPr>
          <p:cNvPr id="18" name="圆角矩形 17"/>
          <p:cNvSpPr/>
          <p:nvPr/>
        </p:nvSpPr>
        <p:spPr>
          <a:xfrm>
            <a:off x="304800" y="1447800"/>
            <a:ext cx="990600" cy="609600"/>
          </a:xfrm>
          <a:prstGeom prst="roundRect">
            <a:avLst/>
          </a:prstGeom>
          <a:noFill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dirty="0"/>
              <a:t>有兄弟姐妹</a:t>
            </a:r>
          </a:p>
        </p:txBody>
      </p:sp>
      <p:sp>
        <p:nvSpPr>
          <p:cNvPr id="19" name="圆角矩形 18"/>
          <p:cNvSpPr/>
          <p:nvPr/>
        </p:nvSpPr>
        <p:spPr>
          <a:xfrm>
            <a:off x="152400" y="4114800"/>
            <a:ext cx="1295400" cy="685800"/>
          </a:xfrm>
          <a:prstGeom prst="roundRect">
            <a:avLst/>
          </a:prstGeom>
          <a:noFill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dirty="0"/>
              <a:t>敢於表達</a:t>
            </a:r>
          </a:p>
        </p:txBody>
      </p:sp>
      <p:sp>
        <p:nvSpPr>
          <p:cNvPr id="23" name="圆角矩形 22"/>
          <p:cNvSpPr/>
          <p:nvPr/>
        </p:nvSpPr>
        <p:spPr>
          <a:xfrm>
            <a:off x="7924800" y="4191000"/>
            <a:ext cx="1219200" cy="762000"/>
          </a:xfrm>
          <a:prstGeom prst="roundRect">
            <a:avLst/>
          </a:prstGeom>
          <a:noFill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dirty="0"/>
              <a:t>善於模仿</a:t>
            </a:r>
          </a:p>
        </p:txBody>
      </p:sp>
      <p:sp>
        <p:nvSpPr>
          <p:cNvPr id="24" name="圆角矩形 23"/>
          <p:cNvSpPr/>
          <p:nvPr/>
        </p:nvSpPr>
        <p:spPr>
          <a:xfrm>
            <a:off x="381000" y="5105400"/>
            <a:ext cx="762000" cy="609600"/>
          </a:xfrm>
          <a:prstGeom prst="roundRect">
            <a:avLst/>
          </a:prstGeom>
          <a:noFill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dirty="0"/>
              <a:t>好奇</a:t>
            </a:r>
          </a:p>
        </p:txBody>
      </p:sp>
      <p:sp>
        <p:nvSpPr>
          <p:cNvPr id="25" name="圆角矩形 24"/>
          <p:cNvSpPr/>
          <p:nvPr/>
        </p:nvSpPr>
        <p:spPr>
          <a:xfrm>
            <a:off x="7848600" y="5181600"/>
            <a:ext cx="1295400" cy="762000"/>
          </a:xfrm>
          <a:prstGeom prst="roundRect">
            <a:avLst/>
          </a:prstGeom>
          <a:noFill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dirty="0"/>
              <a:t>合群或被迫不合群</a:t>
            </a:r>
          </a:p>
        </p:txBody>
      </p:sp>
      <p:sp>
        <p:nvSpPr>
          <p:cNvPr id="26" name="圆角矩形 25"/>
          <p:cNvSpPr/>
          <p:nvPr/>
        </p:nvSpPr>
        <p:spPr>
          <a:xfrm>
            <a:off x="7924800" y="2362200"/>
            <a:ext cx="1219200" cy="609600"/>
          </a:xfrm>
          <a:prstGeom prst="roundRect">
            <a:avLst/>
          </a:prstGeom>
          <a:noFill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>
                <a:solidFill>
                  <a:srgbClr val="FF0066"/>
                </a:solidFill>
              </a:rPr>
              <a:t>熱愛遊戲</a:t>
            </a:r>
          </a:p>
        </p:txBody>
      </p:sp>
      <p:sp>
        <p:nvSpPr>
          <p:cNvPr id="27" name="圆角矩形 26"/>
          <p:cNvSpPr/>
          <p:nvPr/>
        </p:nvSpPr>
        <p:spPr>
          <a:xfrm>
            <a:off x="7696200" y="3352800"/>
            <a:ext cx="1447800" cy="609600"/>
          </a:xfrm>
          <a:prstGeom prst="roundRect">
            <a:avLst/>
          </a:prstGeom>
          <a:noFill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>
                <a:solidFill>
                  <a:srgbClr val="FF0066"/>
                </a:solidFill>
              </a:rPr>
              <a:t>崇尚大自然</a:t>
            </a:r>
          </a:p>
        </p:txBody>
      </p:sp>
      <p:sp>
        <p:nvSpPr>
          <p:cNvPr id="28" name="圆角矩形 27"/>
          <p:cNvSpPr/>
          <p:nvPr/>
        </p:nvSpPr>
        <p:spPr>
          <a:xfrm>
            <a:off x="0" y="2286000"/>
            <a:ext cx="1524000" cy="609600"/>
          </a:xfrm>
          <a:prstGeom prst="roundRect">
            <a:avLst/>
          </a:prstGeom>
          <a:noFill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>
                <a:solidFill>
                  <a:srgbClr val="FF0066"/>
                </a:solidFill>
              </a:rPr>
              <a:t>環境適應力</a:t>
            </a:r>
          </a:p>
        </p:txBody>
      </p:sp>
      <p:sp>
        <p:nvSpPr>
          <p:cNvPr id="29" name="圆角矩形 28"/>
          <p:cNvSpPr/>
          <p:nvPr/>
        </p:nvSpPr>
        <p:spPr>
          <a:xfrm>
            <a:off x="0" y="3200400"/>
            <a:ext cx="1524000" cy="609600"/>
          </a:xfrm>
          <a:prstGeom prst="roundRect">
            <a:avLst/>
          </a:prstGeom>
          <a:noFill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>
                <a:solidFill>
                  <a:srgbClr val="FF0066"/>
                </a:solidFill>
              </a:rPr>
              <a:t>動手能力</a:t>
            </a:r>
          </a:p>
        </p:txBody>
      </p:sp>
      <p:sp>
        <p:nvSpPr>
          <p:cNvPr id="31" name="圆角矩形 30"/>
          <p:cNvSpPr/>
          <p:nvPr/>
        </p:nvSpPr>
        <p:spPr>
          <a:xfrm>
            <a:off x="228600" y="5943600"/>
            <a:ext cx="1219200" cy="609600"/>
          </a:xfrm>
          <a:prstGeom prst="roundRect">
            <a:avLst/>
          </a:prstGeom>
          <a:noFill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dirty="0"/>
              <a:t>創造力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1143000"/>
          </a:xfrm>
        </p:spPr>
        <p:txBody>
          <a:bodyPr/>
          <a:lstStyle/>
          <a:p>
            <a:r>
              <a:rPr lang="zh-CN" altLang="en-US" smtClean="0">
                <a:solidFill>
                  <a:schemeClr val="bg1"/>
                </a:solidFill>
              </a:rPr>
              <a:t>青少年（</a:t>
            </a:r>
            <a:r>
              <a:rPr lang="en-US" altLang="zh-CN" smtClean="0">
                <a:solidFill>
                  <a:schemeClr val="bg1"/>
                </a:solidFill>
              </a:rPr>
              <a:t>13-18</a:t>
            </a:r>
            <a:r>
              <a:rPr lang="zh-CN" altLang="en-US" smtClean="0">
                <a:solidFill>
                  <a:schemeClr val="bg1"/>
                </a:solidFill>
              </a:rPr>
              <a:t>歲）被忽視的特點</a:t>
            </a:r>
          </a:p>
        </p:txBody>
      </p:sp>
      <p:sp>
        <p:nvSpPr>
          <p:cNvPr id="14339" name="内容占位符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144963"/>
          </a:xfrm>
        </p:spPr>
        <p:txBody>
          <a:bodyPr/>
          <a:lstStyle/>
          <a:p>
            <a:r>
              <a:rPr lang="zh-CN" altLang="en-US" sz="2800" smtClean="0">
                <a:solidFill>
                  <a:schemeClr val="bg1"/>
                </a:solidFill>
              </a:rPr>
              <a:t>需要被尊重</a:t>
            </a:r>
            <a:endParaRPr lang="en-US" altLang="zh-CN" sz="2800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en-US" altLang="zh-CN" sz="2800" smtClean="0">
              <a:solidFill>
                <a:schemeClr val="bg1"/>
              </a:solidFill>
            </a:endParaRPr>
          </a:p>
          <a:p>
            <a:r>
              <a:rPr lang="zh-CN" altLang="en-US" sz="2800" smtClean="0">
                <a:solidFill>
                  <a:schemeClr val="bg1"/>
                </a:solidFill>
              </a:rPr>
              <a:t>受限于作業、體制、環境（不能再自由遊戲）</a:t>
            </a:r>
            <a:endParaRPr lang="en-US" altLang="zh-CN" sz="2800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en-US" altLang="zh-CN" sz="2800" smtClean="0">
              <a:solidFill>
                <a:schemeClr val="bg1"/>
              </a:solidFill>
            </a:endParaRPr>
          </a:p>
          <a:p>
            <a:r>
              <a:rPr lang="zh-CN" altLang="en-US" sz="2800" smtClean="0">
                <a:solidFill>
                  <a:schemeClr val="bg1"/>
                </a:solidFill>
              </a:rPr>
              <a:t>失去情感表達的渠道</a:t>
            </a:r>
            <a:endParaRPr lang="en-US" altLang="zh-CN" sz="2800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en-US" altLang="zh-CN" sz="2800" smtClean="0">
              <a:solidFill>
                <a:schemeClr val="bg1"/>
              </a:solidFill>
            </a:endParaRPr>
          </a:p>
          <a:p>
            <a:r>
              <a:rPr lang="zh-CN" altLang="en-US" sz="2800" smtClean="0">
                <a:solidFill>
                  <a:schemeClr val="bg1"/>
                </a:solidFill>
              </a:rPr>
              <a:t>面對令人困惑的世界</a:t>
            </a:r>
            <a:endParaRPr lang="en-US" altLang="zh-CN" sz="2800" smtClean="0">
              <a:solidFill>
                <a:schemeClr val="bg1"/>
              </a:solidFill>
            </a:endParaRPr>
          </a:p>
          <a:p>
            <a:endParaRPr lang="zh-CN" altLang="en-US" smtClean="0">
              <a:solidFill>
                <a:schemeClr val="bg1"/>
              </a:solidFill>
            </a:endParaRPr>
          </a:p>
        </p:txBody>
      </p:sp>
      <p:pic>
        <p:nvPicPr>
          <p:cNvPr id="14340" name="Picture 9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700" y="0"/>
            <a:ext cx="12573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2" descr="C:\Documents and Settings\dell\桌面\u=237186472,2058377212&amp;fm=15&amp;gp=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3763" y="4572000"/>
            <a:ext cx="3170237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olidFill>
                  <a:schemeClr val="bg1"/>
                </a:solidFill>
              </a:rPr>
              <a:t>孩子的表達方式（糟糕的情緒）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05000"/>
            <a:ext cx="5029200" cy="4221163"/>
          </a:xfrm>
        </p:spPr>
        <p:txBody>
          <a:bodyPr/>
          <a:lstStyle/>
          <a:p>
            <a:r>
              <a:rPr lang="zh-CN" altLang="en-US" smtClean="0">
                <a:solidFill>
                  <a:schemeClr val="bg1"/>
                </a:solidFill>
              </a:rPr>
              <a:t>當孩子哭泣時</a:t>
            </a:r>
          </a:p>
          <a:p>
            <a:pPr>
              <a:buFontTx/>
              <a:buNone/>
            </a:pPr>
            <a:endParaRPr lang="zh-CN" altLang="en-US" smtClean="0">
              <a:solidFill>
                <a:schemeClr val="bg1"/>
              </a:solidFill>
            </a:endParaRPr>
          </a:p>
          <a:p>
            <a:r>
              <a:rPr lang="zh-CN" altLang="en-US" smtClean="0">
                <a:solidFill>
                  <a:schemeClr val="bg1"/>
                </a:solidFill>
              </a:rPr>
              <a:t>當孩子發脾氣（沮喪）時</a:t>
            </a:r>
          </a:p>
          <a:p>
            <a:endParaRPr lang="zh-CN" altLang="en-US" smtClean="0">
              <a:solidFill>
                <a:schemeClr val="bg1"/>
              </a:solidFill>
            </a:endParaRPr>
          </a:p>
          <a:p>
            <a:r>
              <a:rPr lang="zh-CN" altLang="en-US" smtClean="0">
                <a:solidFill>
                  <a:schemeClr val="bg1"/>
                </a:solidFill>
              </a:rPr>
              <a:t>當孩子</a:t>
            </a:r>
            <a:r>
              <a:rPr lang="zh-CN" altLang="en-US" u="sng" smtClean="0">
                <a:solidFill>
                  <a:srgbClr val="FF0066"/>
                </a:solidFill>
              </a:rPr>
              <a:t>沉默</a:t>
            </a:r>
            <a:r>
              <a:rPr lang="zh-CN" altLang="en-US" smtClean="0">
                <a:solidFill>
                  <a:schemeClr val="bg1"/>
                </a:solidFill>
              </a:rPr>
              <a:t>時</a:t>
            </a:r>
          </a:p>
        </p:txBody>
      </p:sp>
      <p:pic>
        <p:nvPicPr>
          <p:cNvPr id="15365" name="Picture 5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700" y="0"/>
            <a:ext cx="12573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 rot="20901642">
            <a:off x="4945362" y="1705482"/>
            <a:ext cx="3130403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zh-CN" altLang="en-US" sz="4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rgbClr val="C00000">
                      <a:alpha val="6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洪水猛獸</a:t>
            </a:r>
            <a:r>
              <a:rPr lang="en-US" altLang="zh-CN" sz="4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rgbClr val="C00000">
                      <a:alpha val="6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?</a:t>
            </a:r>
            <a:endParaRPr lang="zh-CN" altLang="en-US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01600">
                  <a:srgbClr val="C00000">
                    <a:alpha val="60000"/>
                  </a:srgb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zh-CN" altLang="en-US" smtClean="0">
                <a:solidFill>
                  <a:schemeClr val="bg1"/>
                </a:solidFill>
              </a:rPr>
              <a:t>應變能力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66800"/>
            <a:ext cx="8610600" cy="422116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mtClean="0">
                <a:solidFill>
                  <a:schemeClr val="bg1"/>
                </a:solidFill>
              </a:rPr>
              <a:t>1</a:t>
            </a:r>
            <a:r>
              <a:rPr lang="zh-CN" altLang="en-US" smtClean="0">
                <a:solidFill>
                  <a:schemeClr val="bg1"/>
                </a:solidFill>
              </a:rPr>
              <a:t>、傾聽是第一步（不做評價的聆聽）</a:t>
            </a:r>
            <a:endParaRPr lang="en-US" altLang="zh-CN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r>
              <a:rPr lang="en-US" altLang="zh-CN" smtClean="0">
                <a:solidFill>
                  <a:schemeClr val="bg1"/>
                </a:solidFill>
              </a:rPr>
              <a:t>2</a:t>
            </a:r>
            <a:r>
              <a:rPr lang="zh-CN" altLang="en-US" smtClean="0">
                <a:solidFill>
                  <a:schemeClr val="bg1"/>
                </a:solidFill>
              </a:rPr>
              <a:t>、讓其口無遮攔，老師千萬別“很受傷”</a:t>
            </a:r>
            <a:endParaRPr lang="en-US" altLang="zh-CN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r>
              <a:rPr lang="en-US" altLang="zh-CN" smtClean="0">
                <a:solidFill>
                  <a:schemeClr val="bg1"/>
                </a:solidFill>
              </a:rPr>
              <a:t>3</a:t>
            </a:r>
            <a:r>
              <a:rPr lang="zh-CN" altLang="en-US" smtClean="0">
                <a:solidFill>
                  <a:schemeClr val="bg1"/>
                </a:solidFill>
              </a:rPr>
              <a:t>、適度的擁抱，和善而堅定</a:t>
            </a:r>
            <a:endParaRPr lang="en-US" altLang="zh-CN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r>
              <a:rPr lang="en-US" altLang="zh-CN" smtClean="0">
                <a:solidFill>
                  <a:schemeClr val="bg1"/>
                </a:solidFill>
              </a:rPr>
              <a:t>4</a:t>
            </a:r>
            <a:r>
              <a:rPr lang="zh-CN" altLang="en-US" smtClean="0">
                <a:solidFill>
                  <a:schemeClr val="bg1"/>
                </a:solidFill>
              </a:rPr>
              <a:t>、自己不要陷入情緒怪圈</a:t>
            </a:r>
            <a:endParaRPr lang="en-US" altLang="zh-CN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r>
              <a:rPr lang="en-US" altLang="zh-CN" smtClean="0">
                <a:solidFill>
                  <a:schemeClr val="bg1"/>
                </a:solidFill>
              </a:rPr>
              <a:t>5</a:t>
            </a:r>
            <a:r>
              <a:rPr lang="zh-CN" altLang="en-US" smtClean="0">
                <a:solidFill>
                  <a:schemeClr val="bg1"/>
                </a:solidFill>
              </a:rPr>
              <a:t>、相信孩子自愈的能力（不放大孩子的情緒）</a:t>
            </a:r>
          </a:p>
        </p:txBody>
      </p:sp>
      <p:pic>
        <p:nvPicPr>
          <p:cNvPr id="16388" name="Picture 4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700" y="0"/>
            <a:ext cx="12573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1" descr="C:\Documents and Settings\dell\桌面\IMG_1589_副本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419600"/>
            <a:ext cx="29718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6" name="Picture 5" descr="PC030010_副本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67200"/>
            <a:ext cx="19431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7" name="Picture 8" descr="C:\Documents and Settings\dell\桌面\P4220043_副本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743450"/>
            <a:ext cx="2819400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8" name="Picture 6" descr="C:\Documents and Settings\dell\桌面\P5040006_副本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4457700"/>
            <a:ext cx="32004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0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0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 1"/>
          <p:cNvSpPr>
            <a:spLocks noGrp="1"/>
          </p:cNvSpPr>
          <p:nvPr>
            <p:ph type="title"/>
          </p:nvPr>
        </p:nvSpPr>
        <p:spPr>
          <a:xfrm>
            <a:off x="0" y="5715000"/>
            <a:ext cx="3429000" cy="1143000"/>
          </a:xfrm>
        </p:spPr>
        <p:txBody>
          <a:bodyPr/>
          <a:lstStyle/>
          <a:p>
            <a:r>
              <a:rPr lang="zh-CN" altLang="en-US" smtClean="0">
                <a:solidFill>
                  <a:schemeClr val="bg1"/>
                </a:solidFill>
              </a:rPr>
              <a:t>推薦書目</a:t>
            </a:r>
          </a:p>
        </p:txBody>
      </p:sp>
      <p:pic>
        <p:nvPicPr>
          <p:cNvPr id="32770" name="Picture 2" descr="C:\Documents and Settings\dell\Application Data\Tencent\Users\21788931\QQ\WinTemp\RichOle\9N)J%A}}T9$@5G414`{VO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5638800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69" name="Picture 1" descr="C:\Documents and Settings\dell\Application Data\Tencent\Users\21788931\QQ\WinTemp\RichOle\NFJ9S1]B%B9JE~)%$W(8_UQ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95600"/>
            <a:ext cx="5715000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5" descr="C:\Documents and Settings\dell\Application Data\Tencent\Users\21788931\QQ\WinTemp\RichOle\N}WC]K1W3`3PJTC]MI){17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40275"/>
            <a:ext cx="5410200" cy="211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8" name="Picture 10" descr="C:\Documents and Settings\dell\Application Data\Tencent\Users\21788931\QQ\WinTemp\RichOle\W99@ZJWSJO95SPL5G`49H@V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291138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5" name="Picture 7" descr="C:\Documents and Settings\dell\Application Data\Tencent\Users\21788931\QQ\WinTemp\RichOle\{786H_~86NZ}OH[Q3_%4W`W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124200"/>
            <a:ext cx="5334000" cy="157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7" name="Picture 9" descr="C:\Documents and Settings\dell\Application Data\Tencent\Users\21788931\QQ\WinTemp\RichOle\0UB3{6@VTW)M1RPVGKT[RJ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210175"/>
            <a:ext cx="5743575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6" name="Picture 8" descr="C:\Documents and Settings\dell\Application Data\Tencent\Users\21788931\QQ\WinTemp\RichOle\W81M6PWV7UU~0NT5M_C}C`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4648200"/>
            <a:ext cx="5334000" cy="160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9" name="Picture 11" descr="C:\Documents and Settings\dell\Application Data\Tencent\Users\21788931\QQ\WinTemp\RichOle\[TI4{X}GA(S_4R3GTXQ%TUQ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0"/>
            <a:ext cx="5410200" cy="213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3" name="Picture 9" descr="logo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700" y="0"/>
            <a:ext cx="12573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Picture 4" descr="C:\Documents and Settings\dell\Application Data\Tencent\Users\21788931\QQ\WinTemp\RichOle\%PJ6I48798Q9)SW25KB%)%7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524000"/>
            <a:ext cx="5410200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r>
              <a:rPr lang="zh-CN" altLang="en-US" sz="3200" smtClean="0">
                <a:solidFill>
                  <a:schemeClr val="bg1"/>
                </a:solidFill>
              </a:rPr>
              <a:t>節選自</a:t>
            </a:r>
            <a:r>
              <a:rPr lang="en-US" altLang="zh-CN" sz="3200" smtClean="0">
                <a:solidFill>
                  <a:schemeClr val="bg1"/>
                </a:solidFill>
              </a:rPr>
              <a:t>《</a:t>
            </a:r>
            <a:r>
              <a:rPr lang="zh-CN" altLang="en-US" sz="3200" smtClean="0">
                <a:solidFill>
                  <a:schemeClr val="bg1"/>
                </a:solidFill>
              </a:rPr>
              <a:t>全美優秀教師的快樂學習課</a:t>
            </a:r>
            <a:r>
              <a:rPr lang="en-US" altLang="zh-CN" sz="3200" smtClean="0">
                <a:solidFill>
                  <a:schemeClr val="bg1"/>
                </a:solidFill>
              </a:rPr>
              <a:t>》</a:t>
            </a:r>
            <a:endParaRPr lang="zh-CN" altLang="en-US" sz="3200" smtClean="0">
              <a:solidFill>
                <a:schemeClr val="bg1"/>
              </a:solidFill>
            </a:endParaRPr>
          </a:p>
        </p:txBody>
      </p:sp>
      <p:sp>
        <p:nvSpPr>
          <p:cNvPr id="19459" name="内容占位符 2"/>
          <p:cNvSpPr>
            <a:spLocks noGrp="1"/>
          </p:cNvSpPr>
          <p:nvPr>
            <p:ph idx="1"/>
          </p:nvPr>
        </p:nvSpPr>
        <p:spPr>
          <a:xfrm>
            <a:off x="0" y="990600"/>
            <a:ext cx="8839200" cy="452596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1800" smtClean="0">
                <a:solidFill>
                  <a:schemeClr val="bg1"/>
                </a:solidFill>
              </a:rPr>
              <a:t>     </a:t>
            </a:r>
            <a:r>
              <a:rPr lang="en-US" altLang="zh-CN" sz="2000" smtClean="0">
                <a:solidFill>
                  <a:schemeClr val="bg1"/>
                </a:solidFill>
              </a:rPr>
              <a:t>1</a:t>
            </a:r>
            <a:r>
              <a:rPr lang="zh-CN" altLang="en-US" sz="2000" smtClean="0">
                <a:solidFill>
                  <a:schemeClr val="bg1"/>
                </a:solidFill>
              </a:rPr>
              <a:t>、如果我走进你的教室，会看到什么？</a:t>
            </a:r>
          </a:p>
          <a:p>
            <a:pPr>
              <a:buFontTx/>
              <a:buNone/>
            </a:pPr>
            <a:r>
              <a:rPr lang="zh-CN" altLang="en-US" sz="2000" smtClean="0">
                <a:solidFill>
                  <a:schemeClr val="bg1"/>
                </a:solidFill>
              </a:rPr>
              <a:t>     第一次面试：你会看到小朋友平和融洽地合作，彼此赞美，并乐意和他人分享自己的文具。你会看到小朋友认真思考，协助彼此，并互相鼓励。</a:t>
            </a:r>
          </a:p>
          <a:p>
            <a:pPr>
              <a:buFontTx/>
              <a:buNone/>
            </a:pPr>
            <a:r>
              <a:rPr lang="zh-CN" altLang="en-US" sz="2000" smtClean="0">
                <a:solidFill>
                  <a:schemeClr val="bg1"/>
                </a:solidFill>
              </a:rPr>
              <a:t>     今天的回答：你会看到布莱恩把足球藏在两脚之间，彼得把记号笔连在一起，企图做成一支很长很长的记号笔，还会看到我在找我的咖啡杯。</a:t>
            </a:r>
          </a:p>
          <a:p>
            <a:pPr>
              <a:buFontTx/>
              <a:buNone/>
            </a:pPr>
            <a:r>
              <a:rPr lang="en-US" altLang="zh-CN" sz="2000" smtClean="0">
                <a:solidFill>
                  <a:schemeClr val="bg1"/>
                </a:solidFill>
              </a:rPr>
              <a:t>     </a:t>
            </a:r>
          </a:p>
          <a:p>
            <a:pPr>
              <a:buFontTx/>
              <a:buNone/>
            </a:pPr>
            <a:r>
              <a:rPr lang="en-US" altLang="zh-CN" sz="2000" smtClean="0">
                <a:solidFill>
                  <a:schemeClr val="bg1"/>
                </a:solidFill>
              </a:rPr>
              <a:t>    2</a:t>
            </a:r>
            <a:r>
              <a:rPr lang="zh-CN" altLang="en-US" sz="2000" smtClean="0">
                <a:solidFill>
                  <a:schemeClr val="bg1"/>
                </a:solidFill>
              </a:rPr>
              <a:t>、你的惩处理念是什么？</a:t>
            </a:r>
          </a:p>
          <a:p>
            <a:pPr>
              <a:buFontTx/>
              <a:buNone/>
            </a:pPr>
            <a:r>
              <a:rPr lang="zh-CN" altLang="en-US" sz="2000" smtClean="0">
                <a:solidFill>
                  <a:schemeClr val="bg1"/>
                </a:solidFill>
              </a:rPr>
              <a:t>     第一次：我深信，我们应该时时促进孩子向正面发展，并应该赞美及鼓励学生，同时亦应致力于建立他们的自尊。</a:t>
            </a:r>
          </a:p>
          <a:p>
            <a:pPr>
              <a:buFontTx/>
              <a:buNone/>
            </a:pPr>
            <a:r>
              <a:rPr lang="zh-CN" altLang="en-US" sz="2000" smtClean="0">
                <a:solidFill>
                  <a:schemeClr val="bg1"/>
                </a:solidFill>
              </a:rPr>
              <a:t>     现在：取消下课时间。</a:t>
            </a:r>
            <a:endParaRPr lang="en-US" altLang="zh-CN" sz="2000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en-US" altLang="zh-CN" sz="2000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r>
              <a:rPr lang="en-US" altLang="zh-CN" sz="2000" smtClean="0">
                <a:solidFill>
                  <a:schemeClr val="bg1"/>
                </a:solidFill>
              </a:rPr>
              <a:t>     3</a:t>
            </a:r>
            <a:r>
              <a:rPr lang="zh-CN" altLang="en-US" sz="2000" smtClean="0">
                <a:solidFill>
                  <a:schemeClr val="bg1"/>
                </a:solidFill>
              </a:rPr>
              <a:t>、如果一个小朋友从教室另一头把椅子朝你丢过来，你会怎么办？</a:t>
            </a:r>
          </a:p>
          <a:p>
            <a:pPr>
              <a:buFontTx/>
              <a:buNone/>
            </a:pPr>
            <a:r>
              <a:rPr lang="zh-CN" altLang="en-US" sz="2000" smtClean="0">
                <a:solidFill>
                  <a:schemeClr val="bg1"/>
                </a:solidFill>
              </a:rPr>
              <a:t>     第一次：首先，我会确保所有小朋友的安全。然后我会试着安抚这位小朋友。之后，我会和小朋友谈一谈，看看是什么事情让他烦恼，并协助他了解自己的情绪。我们一起订立行为矫正公约，公约中会让孩子设定他自己的目标，并选择给自己的奖励。</a:t>
            </a:r>
          </a:p>
          <a:p>
            <a:pPr>
              <a:buFontTx/>
              <a:buNone/>
            </a:pPr>
            <a:r>
              <a:rPr lang="zh-CN" altLang="en-US" sz="2000" smtClean="0">
                <a:solidFill>
                  <a:schemeClr val="bg1"/>
                </a:solidFill>
              </a:rPr>
              <a:t>     现在：丢回去。</a:t>
            </a:r>
            <a:endParaRPr lang="en-US" altLang="zh-CN" sz="2000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en-US" altLang="zh-CN" sz="2000" smtClean="0">
              <a:solidFill>
                <a:schemeClr val="bg1"/>
              </a:solidFill>
            </a:endParaRPr>
          </a:p>
        </p:txBody>
      </p:sp>
      <p:pic>
        <p:nvPicPr>
          <p:cNvPr id="19460" name="Picture 9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700" y="0"/>
            <a:ext cx="12573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内容占位符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1800" smtClean="0">
                <a:solidFill>
                  <a:schemeClr val="bg1"/>
                </a:solidFill>
              </a:rPr>
              <a:t>     </a:t>
            </a:r>
          </a:p>
          <a:p>
            <a:pPr>
              <a:buFontTx/>
              <a:buNone/>
            </a:pPr>
            <a:r>
              <a:rPr lang="en-US" altLang="zh-CN" sz="1800" smtClean="0">
                <a:solidFill>
                  <a:schemeClr val="bg1"/>
                </a:solidFill>
              </a:rPr>
              <a:t>     </a:t>
            </a:r>
            <a:endParaRPr lang="zh-CN" altLang="en-US" sz="1800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r>
              <a:rPr lang="en-US" altLang="zh-CN" sz="2000" smtClean="0">
                <a:solidFill>
                  <a:schemeClr val="bg1"/>
                </a:solidFill>
              </a:rPr>
              <a:t>     4</a:t>
            </a:r>
            <a:r>
              <a:rPr lang="zh-CN" altLang="en-US" sz="2000" smtClean="0">
                <a:solidFill>
                  <a:schemeClr val="bg1"/>
                </a:solidFill>
              </a:rPr>
              <a:t>、如何面对学生的个别差异？</a:t>
            </a:r>
          </a:p>
          <a:p>
            <a:pPr>
              <a:buFontTx/>
              <a:buNone/>
            </a:pPr>
            <a:r>
              <a:rPr lang="zh-CN" altLang="en-US" sz="2000" smtClean="0">
                <a:solidFill>
                  <a:schemeClr val="bg1"/>
                </a:solidFill>
              </a:rPr>
              <a:t>     第一次：我认为应该让学生有所选择，例如学生学拼字时，视觉型学生可以用不同颜色的笔拼字，运动型学生则可以让他们把字写在沙子或果冻布丁或番茄酱。。里头。</a:t>
            </a:r>
          </a:p>
          <a:p>
            <a:pPr>
              <a:buFontTx/>
              <a:buNone/>
            </a:pPr>
            <a:r>
              <a:rPr lang="zh-CN" altLang="en-US" sz="2000" smtClean="0">
                <a:solidFill>
                  <a:schemeClr val="bg1"/>
                </a:solidFill>
              </a:rPr>
              <a:t>  </a:t>
            </a:r>
            <a:r>
              <a:rPr lang="en-US" altLang="zh-CN" sz="2000" smtClean="0">
                <a:solidFill>
                  <a:schemeClr val="bg1"/>
                </a:solidFill>
              </a:rPr>
              <a:t>   </a:t>
            </a:r>
            <a:r>
              <a:rPr lang="zh-CN" altLang="en-US" sz="2000" smtClean="0">
                <a:solidFill>
                  <a:schemeClr val="bg1"/>
                </a:solidFill>
              </a:rPr>
              <a:t>现在：我认为应该让学生有所选择，可以现在练习拼字，也可以在午休时练习（我想作者这里还有层意思是，该完成的要让孩子完成）</a:t>
            </a:r>
          </a:p>
          <a:p>
            <a:pPr>
              <a:buFontTx/>
              <a:buNone/>
            </a:pPr>
            <a:endParaRPr lang="en-US" altLang="zh-CN" sz="2000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r>
              <a:rPr lang="zh-CN" altLang="en-US" sz="2000" smtClean="0">
                <a:solidFill>
                  <a:schemeClr val="bg1"/>
                </a:solidFill>
              </a:rPr>
              <a:t>     </a:t>
            </a:r>
            <a:r>
              <a:rPr lang="en-US" altLang="zh-CN" sz="2000" smtClean="0">
                <a:solidFill>
                  <a:schemeClr val="bg1"/>
                </a:solidFill>
              </a:rPr>
              <a:t>5</a:t>
            </a:r>
            <a:r>
              <a:rPr lang="zh-CN" altLang="en-US" sz="2000" smtClean="0">
                <a:solidFill>
                  <a:schemeClr val="bg1"/>
                </a:solidFill>
              </a:rPr>
              <a:t>、你认为</a:t>
            </a:r>
            <a:r>
              <a:rPr lang="en-US" altLang="zh-CN" sz="2000" smtClean="0">
                <a:solidFill>
                  <a:schemeClr val="bg1"/>
                </a:solidFill>
              </a:rPr>
              <a:t>5</a:t>
            </a:r>
            <a:r>
              <a:rPr lang="zh-CN" altLang="en-US" sz="2000" smtClean="0">
                <a:solidFill>
                  <a:schemeClr val="bg1"/>
                </a:solidFill>
              </a:rPr>
              <a:t>年后你会在哪里？</a:t>
            </a:r>
          </a:p>
          <a:p>
            <a:pPr>
              <a:buFontTx/>
              <a:buNone/>
            </a:pPr>
            <a:r>
              <a:rPr lang="zh-CN" altLang="en-US" sz="2000" smtClean="0">
                <a:solidFill>
                  <a:schemeClr val="bg1"/>
                </a:solidFill>
              </a:rPr>
              <a:t>     第一次：在贵校教书，成为教育专家。参与教材评估与领导人才训练，以及规划学校募款活动，并未学校的乐团义卖包装纸。</a:t>
            </a:r>
          </a:p>
          <a:p>
            <a:pPr>
              <a:buFontTx/>
              <a:buNone/>
            </a:pPr>
            <a:r>
              <a:rPr lang="zh-CN" altLang="en-US" sz="2000" smtClean="0">
                <a:solidFill>
                  <a:schemeClr val="bg1"/>
                </a:solidFill>
              </a:rPr>
              <a:t>     现在：在天堂花园的一颗橡树下。</a:t>
            </a:r>
          </a:p>
          <a:p>
            <a:pPr>
              <a:buFontTx/>
              <a:buNone/>
            </a:pPr>
            <a:endParaRPr lang="en-US" altLang="zh-CN" sz="2000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r>
              <a:rPr lang="en-US" altLang="zh-CN" sz="2000" smtClean="0">
                <a:solidFill>
                  <a:schemeClr val="bg1"/>
                </a:solidFill>
              </a:rPr>
              <a:t>     6</a:t>
            </a:r>
            <a:r>
              <a:rPr lang="zh-CN" altLang="en-US" sz="2000" smtClean="0">
                <a:solidFill>
                  <a:schemeClr val="bg1"/>
                </a:solidFill>
              </a:rPr>
              <a:t>、我为什么该录用你？</a:t>
            </a:r>
          </a:p>
          <a:p>
            <a:pPr>
              <a:buFontTx/>
              <a:buNone/>
            </a:pPr>
            <a:r>
              <a:rPr lang="zh-CN" altLang="en-US" sz="2000" smtClean="0">
                <a:solidFill>
                  <a:schemeClr val="bg1"/>
                </a:solidFill>
              </a:rPr>
              <a:t>     第一次：我喜欢小孩。</a:t>
            </a:r>
          </a:p>
          <a:p>
            <a:pPr>
              <a:buFontTx/>
              <a:buNone/>
            </a:pPr>
            <a:r>
              <a:rPr lang="zh-CN" altLang="en-US" sz="2000" smtClean="0">
                <a:solidFill>
                  <a:schemeClr val="bg1"/>
                </a:solidFill>
              </a:rPr>
              <a:t>     现在：我喜欢小孩。</a:t>
            </a:r>
          </a:p>
          <a:p>
            <a:pPr>
              <a:buFontTx/>
              <a:buNone/>
            </a:pPr>
            <a:endParaRPr lang="en-US" altLang="zh-CN" sz="2000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en-US" altLang="zh-CN" sz="2000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r>
              <a:rPr lang="en-US" altLang="zh-CN" sz="1800" smtClean="0">
                <a:solidFill>
                  <a:schemeClr val="bg1"/>
                </a:solidFill>
              </a:rPr>
              <a:t>     </a:t>
            </a:r>
            <a:endParaRPr lang="zh-CN" altLang="en-US" sz="1800" smtClean="0">
              <a:solidFill>
                <a:schemeClr val="bg1"/>
              </a:solidFill>
            </a:endParaRPr>
          </a:p>
        </p:txBody>
      </p:sp>
      <p:pic>
        <p:nvPicPr>
          <p:cNvPr id="20483" name="Picture 9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700" y="0"/>
            <a:ext cx="12573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4343400" y="4876800"/>
            <a:ext cx="369524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謝謝大家！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zh-CN" altLang="en-US" smtClean="0">
                <a:solidFill>
                  <a:schemeClr val="bg1"/>
                </a:solidFill>
              </a:rPr>
              <a:t>討論：一些觀點</a:t>
            </a:r>
          </a:p>
        </p:txBody>
      </p:sp>
      <p:sp>
        <p:nvSpPr>
          <p:cNvPr id="17411" name="内容占位符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4906963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zh-CN" altLang="en-US" smtClean="0">
                <a:solidFill>
                  <a:schemeClr val="bg1"/>
                </a:solidFill>
              </a:rPr>
              <a:t> 孩子只喜歡上課玩遊戲？（趣味第一</a:t>
            </a:r>
            <a:r>
              <a:rPr lang="en-US" altLang="zh-CN" smtClean="0">
                <a:solidFill>
                  <a:schemeClr val="bg1"/>
                </a:solidFill>
              </a:rPr>
              <a:t>or</a:t>
            </a:r>
            <a:r>
              <a:rPr lang="zh-CN" altLang="en-US" smtClean="0">
                <a:solidFill>
                  <a:schemeClr val="bg1"/>
                </a:solidFill>
              </a:rPr>
              <a:t>學習知識第一）</a:t>
            </a:r>
          </a:p>
          <a:p>
            <a:pPr>
              <a:buFont typeface="Wingdings" pitchFamily="2" charset="2"/>
              <a:buNone/>
            </a:pPr>
            <a:endParaRPr lang="en-US" altLang="zh-CN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zh-CN" altLang="en-US" smtClean="0">
                <a:solidFill>
                  <a:schemeClr val="bg1"/>
                </a:solidFill>
              </a:rPr>
              <a:t> 關於等待：一堂課或一學期能有效果？</a:t>
            </a:r>
            <a:r>
              <a:rPr lang="en-US" altLang="zh-CN" smtClean="0">
                <a:solidFill>
                  <a:schemeClr val="bg1"/>
                </a:solidFill>
              </a:rPr>
              <a:t>1</a:t>
            </a:r>
            <a:r>
              <a:rPr lang="zh-CN" altLang="en-US" smtClean="0">
                <a:solidFill>
                  <a:schemeClr val="bg1"/>
                </a:solidFill>
              </a:rPr>
              <a:t>年或</a:t>
            </a:r>
            <a:r>
              <a:rPr lang="en-US" altLang="zh-CN" smtClean="0">
                <a:solidFill>
                  <a:schemeClr val="bg1"/>
                </a:solidFill>
              </a:rPr>
              <a:t>3</a:t>
            </a:r>
            <a:r>
              <a:rPr lang="zh-CN" altLang="en-US" smtClean="0">
                <a:solidFill>
                  <a:schemeClr val="bg1"/>
                </a:solidFill>
              </a:rPr>
              <a:t>年時間太漫長？</a:t>
            </a:r>
          </a:p>
          <a:p>
            <a:pPr>
              <a:buFont typeface="Wingdings" pitchFamily="2" charset="2"/>
              <a:buNone/>
            </a:pPr>
            <a:endParaRPr lang="en-US" altLang="zh-CN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altLang="zh-CN" smtClean="0">
                <a:solidFill>
                  <a:schemeClr val="bg1"/>
                </a:solidFill>
              </a:rPr>
              <a:t> </a:t>
            </a:r>
            <a:r>
              <a:rPr lang="zh-CN" altLang="en-US" smtClean="0">
                <a:solidFill>
                  <a:schemeClr val="bg1"/>
                </a:solidFill>
              </a:rPr>
              <a:t>陽光的課堂助教究竟能起什麽作用？</a:t>
            </a:r>
          </a:p>
          <a:p>
            <a:pPr>
              <a:buFont typeface="Wingdings" pitchFamily="2" charset="2"/>
              <a:buChar char="Ø"/>
            </a:pPr>
            <a:endParaRPr lang="en-US" altLang="zh-CN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zh-CN" altLang="en-US" smtClean="0">
                <a:solidFill>
                  <a:schemeClr val="bg1"/>
                </a:solidFill>
              </a:rPr>
              <a:t> 陽光的課堂能給予孩子們所需要的么？（結果導向性思路）</a:t>
            </a:r>
            <a:endParaRPr lang="en-US" altLang="zh-CN" smtClean="0">
              <a:solidFill>
                <a:schemeClr val="bg1"/>
              </a:solidFill>
            </a:endParaRPr>
          </a:p>
        </p:txBody>
      </p:sp>
      <p:pic>
        <p:nvPicPr>
          <p:cNvPr id="17412" name="Picture 5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700" y="0"/>
            <a:ext cx="12573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Kimono</Template>
  <TotalTime>962</TotalTime>
  <Words>1308</Words>
  <Application>Microsoft Office PowerPoint</Application>
  <PresentationFormat>全屏显示(4:3)</PresentationFormat>
  <Paragraphs>125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3" baseType="lpstr">
      <vt:lpstr>Arial</vt:lpstr>
      <vt:lpstr>宋体</vt:lpstr>
      <vt:lpstr>Calibri</vt:lpstr>
      <vt:lpstr>Wingdings</vt:lpstr>
      <vt:lpstr>默认设计模板</vt:lpstr>
      <vt:lpstr>做一個真正的老師</vt:lpstr>
      <vt:lpstr>小學老師 VS 陽光理想的主講</vt:lpstr>
      <vt:lpstr>一堂理想的課，一系列理想的課</vt:lpstr>
      <vt:lpstr>PowerPoint 演示文稿</vt:lpstr>
      <vt:lpstr>PowerPoint 演示文稿</vt:lpstr>
      <vt:lpstr>課程定位—德育而非智教</vt:lpstr>
      <vt:lpstr>教，是為了不教（自學）</vt:lpstr>
      <vt:lpstr>PowerPoint 演示文稿</vt:lpstr>
      <vt:lpstr>第一堂課</vt:lpstr>
      <vt:lpstr>學期中進入課堂</vt:lpstr>
      <vt:lpstr>兒童的特點（6-12歲）</vt:lpstr>
      <vt:lpstr>青少年（13-18歲）被忽視的特點</vt:lpstr>
      <vt:lpstr>孩子的表達方式（糟糕的情緒）</vt:lpstr>
      <vt:lpstr>應變能力</vt:lpstr>
      <vt:lpstr>推薦書目</vt:lpstr>
      <vt:lpstr>節選自《全美優秀教師的快樂學習課》</vt:lpstr>
      <vt:lpstr>PowerPoint 演示文稿</vt:lpstr>
      <vt:lpstr>討論：一些觀點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SkyUN.Org</cp:lastModifiedBy>
  <cp:revision>67</cp:revision>
  <cp:lastPrinted>1601-01-01T00:00:00Z</cp:lastPrinted>
  <dcterms:created xsi:type="dcterms:W3CDTF">1601-01-01T00:00:00Z</dcterms:created>
  <dcterms:modified xsi:type="dcterms:W3CDTF">2013-09-01T15:30:43Z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