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handoutMasterIdLst>
    <p:handoutMasterId r:id="rId14"/>
  </p:handoutMasterIdLst>
  <p:sldIdLst>
    <p:sldId id="256" r:id="rId2"/>
    <p:sldId id="262" r:id="rId3"/>
    <p:sldId id="263" r:id="rId4"/>
    <p:sldId id="257" r:id="rId5"/>
    <p:sldId id="264" r:id="rId6"/>
    <p:sldId id="258" r:id="rId7"/>
    <p:sldId id="265" r:id="rId8"/>
    <p:sldId id="259" r:id="rId9"/>
    <p:sldId id="267" r:id="rId10"/>
    <p:sldId id="266" r:id="rId11"/>
    <p:sldId id="268" r:id="rId12"/>
    <p:sldId id="261" r:id="rId13"/>
  </p:sldIdLst>
  <p:sldSz cx="9144000" cy="6858000" type="screen4x3"/>
  <p:notesSz cx="10002838" cy="68770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10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4563" cy="343853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65960" y="0"/>
            <a:ext cx="4334563" cy="343853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r">
              <a:defRPr sz="1300"/>
            </a:lvl1pPr>
          </a:lstStyle>
          <a:p>
            <a:fld id="{1FCEB0CB-2493-4AF0-8362-5B85B511E506}" type="datetimeFigureOut">
              <a:rPr lang="zh-CN" altLang="en-US" smtClean="0"/>
              <a:t>2013/7/19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32004"/>
            <a:ext cx="4334563" cy="343853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65960" y="6532004"/>
            <a:ext cx="4334563" cy="343853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r">
              <a:defRPr sz="1300"/>
            </a:lvl1pPr>
          </a:lstStyle>
          <a:p>
            <a:fld id="{A19BA910-EDEF-40AF-8BB6-C33D19FE3B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9047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55543-BD0D-4AB4-971E-9EDDAB076B31}" type="datetimeFigureOut">
              <a:rPr lang="zh-CN" altLang="en-US" smtClean="0"/>
              <a:t>2013/7/19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834DC-014B-4B73-BB75-A93FA4FF08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55543-BD0D-4AB4-971E-9EDDAB076B31}" type="datetimeFigureOut">
              <a:rPr lang="zh-CN" altLang="en-US" smtClean="0"/>
              <a:t>2013/7/19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834DC-014B-4B73-BB75-A93FA4FF08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55543-BD0D-4AB4-971E-9EDDAB076B31}" type="datetimeFigureOut">
              <a:rPr lang="zh-CN" altLang="en-US" smtClean="0"/>
              <a:t>2013/7/19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834DC-014B-4B73-BB75-A93FA4FF08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55543-BD0D-4AB4-971E-9EDDAB076B31}" type="datetimeFigureOut">
              <a:rPr lang="zh-CN" altLang="en-US" smtClean="0"/>
              <a:t>2013/7/19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834DC-014B-4B73-BB75-A93FA4FF08A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55543-BD0D-4AB4-971E-9EDDAB076B31}" type="datetimeFigureOut">
              <a:rPr lang="zh-CN" altLang="en-US" smtClean="0"/>
              <a:t>2013/7/19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834DC-014B-4B73-BB75-A93FA4FF08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55543-BD0D-4AB4-971E-9EDDAB076B31}" type="datetimeFigureOut">
              <a:rPr lang="zh-CN" altLang="en-US" smtClean="0"/>
              <a:t>2013/7/19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834DC-014B-4B73-BB75-A93FA4FF08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55543-BD0D-4AB4-971E-9EDDAB076B31}" type="datetimeFigureOut">
              <a:rPr lang="zh-CN" altLang="en-US" smtClean="0"/>
              <a:t>2013/7/19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834DC-014B-4B73-BB75-A93FA4FF08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55543-BD0D-4AB4-971E-9EDDAB076B31}" type="datetimeFigureOut">
              <a:rPr lang="zh-CN" altLang="en-US" smtClean="0"/>
              <a:t>2013/7/19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6834DC-014B-4B73-BB75-A93FA4FF08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55543-BD0D-4AB4-971E-9EDDAB076B31}" type="datetimeFigureOut">
              <a:rPr lang="zh-CN" altLang="en-US" smtClean="0"/>
              <a:t>2013/7/19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834DC-014B-4B73-BB75-A93FA4FF08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55543-BD0D-4AB4-971E-9EDDAB076B31}" type="datetimeFigureOut">
              <a:rPr lang="zh-CN" altLang="en-US" smtClean="0"/>
              <a:t>2013/7/19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834DC-014B-4B73-BB75-A93FA4FF08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55543-BD0D-4AB4-971E-9EDDAB076B31}" type="datetimeFigureOut">
              <a:rPr lang="zh-CN" altLang="en-US" smtClean="0"/>
              <a:t>2013/7/19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834DC-014B-4B73-BB75-A93FA4FF08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0755543-BD0D-4AB4-971E-9EDDAB076B31}" type="datetimeFigureOut">
              <a:rPr lang="zh-CN" altLang="en-US" smtClean="0"/>
              <a:t>2013/7/19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C6834DC-014B-4B73-BB75-A93FA4FF08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lansin.com/Photo/UploadPhotos/200510/20051030203316328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blog.cersp.com/2006/05/10/144345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4000" dirty="0" smtClean="0"/>
              <a:t>以学生为中心的课堂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589200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课堂设计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4951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600" dirty="0" smtClean="0"/>
              <a:t>了解你的学生</a:t>
            </a:r>
            <a:endParaRPr lang="zh-CN" altLang="en-US" sz="3600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年龄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认知水平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学校课程学习情况</a:t>
            </a:r>
            <a:endParaRPr lang="zh-CN" altLang="en-US" sz="24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1433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/>
              <a:t>皮亚杰的理论</a:t>
            </a:r>
            <a:endParaRPr lang="zh-CN" altLang="en-US" b="1" dirty="0"/>
          </a:p>
        </p:txBody>
      </p:sp>
      <p:sp>
        <p:nvSpPr>
          <p:cNvPr id="1382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683568" y="1073114"/>
            <a:ext cx="7520940" cy="3579849"/>
          </a:xfrm>
        </p:spPr>
        <p:txBody>
          <a:bodyPr>
            <a:normAutofit/>
          </a:bodyPr>
          <a:lstStyle/>
          <a:p>
            <a:endParaRPr lang="zh-CN" altLang="en-US" sz="1800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0" dirty="0" smtClean="0">
                <a:latin typeface="+mj-ea"/>
                <a:ea typeface="+mj-ea"/>
              </a:rPr>
              <a:t>教育</a:t>
            </a:r>
            <a:r>
              <a:rPr lang="zh-CN" altLang="en-US" sz="2800" b="0" dirty="0">
                <a:latin typeface="+mj-ea"/>
                <a:ea typeface="+mj-ea"/>
              </a:rPr>
              <a:t>的主要目的是促进儿童智力的发展，</a:t>
            </a:r>
            <a:r>
              <a:rPr lang="zh-CN" altLang="en-US" sz="2800" b="0" dirty="0" smtClean="0">
                <a:latin typeface="+mj-ea"/>
                <a:ea typeface="+mj-ea"/>
              </a:rPr>
              <a:t>培  养儿童</a:t>
            </a:r>
            <a:r>
              <a:rPr lang="zh-CN" altLang="en-US" sz="2800" b="0" dirty="0">
                <a:latin typeface="+mj-ea"/>
                <a:ea typeface="+mj-ea"/>
              </a:rPr>
              <a:t>的思维能力和创造性。 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0" dirty="0" smtClean="0">
                <a:latin typeface="+mj-ea"/>
                <a:ea typeface="+mj-ea"/>
              </a:rPr>
              <a:t>真正</a:t>
            </a:r>
            <a:r>
              <a:rPr lang="zh-CN" altLang="en-US" sz="2800" b="0" dirty="0">
                <a:latin typeface="+mj-ea"/>
                <a:ea typeface="+mj-ea"/>
              </a:rPr>
              <a:t>的学习是儿童</a:t>
            </a:r>
            <a:r>
              <a:rPr lang="zh-CN" altLang="en-US" sz="2800" b="0" dirty="0">
                <a:solidFill>
                  <a:srgbClr val="FF0000"/>
                </a:solidFill>
                <a:latin typeface="+mj-ea"/>
                <a:ea typeface="+mj-ea"/>
              </a:rPr>
              <a:t>主动的、自发的</a:t>
            </a:r>
            <a:r>
              <a:rPr lang="zh-CN" altLang="en-US" sz="2800" b="0" dirty="0">
                <a:latin typeface="+mj-ea"/>
                <a:ea typeface="+mj-ea"/>
              </a:rPr>
              <a:t>学习。 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0" dirty="0" smtClean="0">
                <a:latin typeface="+mj-ea"/>
                <a:ea typeface="+mj-ea"/>
              </a:rPr>
              <a:t>儿童</a:t>
            </a:r>
            <a:r>
              <a:rPr lang="zh-CN" altLang="en-US" sz="2800" b="0" dirty="0">
                <a:latin typeface="+mj-ea"/>
                <a:ea typeface="+mj-ea"/>
              </a:rPr>
              <a:t>必须通过</a:t>
            </a:r>
            <a:r>
              <a:rPr lang="zh-CN" altLang="en-US" sz="2800" b="0" dirty="0">
                <a:solidFill>
                  <a:srgbClr val="FF0000"/>
                </a:solidFill>
                <a:latin typeface="+mj-ea"/>
                <a:ea typeface="+mj-ea"/>
              </a:rPr>
              <a:t>动作</a:t>
            </a:r>
            <a:r>
              <a:rPr lang="zh-CN" altLang="en-US" sz="2800" b="0" dirty="0">
                <a:latin typeface="+mj-ea"/>
                <a:ea typeface="+mj-ea"/>
              </a:rPr>
              <a:t>进行学习 。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0" dirty="0" smtClean="0">
                <a:latin typeface="+mj-ea"/>
                <a:ea typeface="+mj-ea"/>
              </a:rPr>
              <a:t>教育</a:t>
            </a:r>
            <a:r>
              <a:rPr lang="zh-CN" altLang="en-US" sz="2800" b="0" dirty="0">
                <a:latin typeface="+mj-ea"/>
                <a:ea typeface="+mj-ea"/>
              </a:rPr>
              <a:t>应该按儿童的</a:t>
            </a:r>
            <a:r>
              <a:rPr lang="zh-CN" altLang="en-US" sz="2800" b="0" dirty="0">
                <a:solidFill>
                  <a:srgbClr val="FF0000"/>
                </a:solidFill>
                <a:latin typeface="+mj-ea"/>
                <a:ea typeface="+mj-ea"/>
              </a:rPr>
              <a:t>年龄特点</a:t>
            </a:r>
            <a:r>
              <a:rPr lang="zh-CN" altLang="en-US" sz="2800" b="0" dirty="0">
                <a:latin typeface="+mj-ea"/>
                <a:ea typeface="+mj-ea"/>
              </a:rPr>
              <a:t>进行。</a:t>
            </a:r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0" dirty="0" smtClean="0">
                <a:latin typeface="+mj-ea"/>
                <a:ea typeface="+mj-ea"/>
              </a:rPr>
              <a:t>注重</a:t>
            </a:r>
            <a:r>
              <a:rPr lang="zh-CN" altLang="en-US" sz="2800" b="0" dirty="0">
                <a:latin typeface="+mj-ea"/>
                <a:ea typeface="+mj-ea"/>
              </a:rPr>
              <a:t>儿童的社会交往 </a:t>
            </a:r>
            <a:r>
              <a:rPr lang="zh-CN" altLang="en-US" sz="2800" b="0" dirty="0" smtClean="0">
                <a:latin typeface="+mj-ea"/>
                <a:ea typeface="+mj-ea"/>
              </a:rPr>
              <a:t>。</a:t>
            </a:r>
            <a:endParaRPr lang="en-US" altLang="zh-CN" sz="2800" b="0" dirty="0" smtClean="0">
              <a:latin typeface="+mj-ea"/>
              <a:ea typeface="+mj-ea"/>
            </a:endParaRPr>
          </a:p>
          <a:p>
            <a:endParaRPr lang="zh-CN" altLang="en-US" sz="2800" dirty="0"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138245" name="Picture 5" descr="20051030203316328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869160"/>
            <a:ext cx="1327150" cy="187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0233" y="5324297"/>
            <a:ext cx="65440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皮亚杰</a:t>
            </a:r>
            <a:r>
              <a:rPr lang="en-US" altLang="zh-CN" dirty="0" smtClean="0"/>
              <a:t>(1896-1980)</a:t>
            </a:r>
            <a:r>
              <a:rPr lang="zh-CN" altLang="en-US" dirty="0" smtClean="0"/>
              <a:t>是瑞士心理学家、日内瓦学派的创始人。主要著作有</a:t>
            </a:r>
            <a:r>
              <a:rPr lang="en-US" altLang="zh-CN" dirty="0" smtClean="0"/>
              <a:t>:《</a:t>
            </a:r>
            <a:r>
              <a:rPr lang="zh-CN" altLang="en-US" dirty="0" smtClean="0"/>
              <a:t>儿童的言语和思维</a:t>
            </a:r>
            <a:r>
              <a:rPr lang="en-US" altLang="zh-CN" dirty="0" smtClean="0"/>
              <a:t>》(1923)</a:t>
            </a:r>
            <a:r>
              <a:rPr lang="zh-CN" altLang="en-US" dirty="0" smtClean="0"/>
              <a:t>、</a:t>
            </a:r>
            <a:r>
              <a:rPr lang="en-US" altLang="zh-CN" dirty="0" smtClean="0"/>
              <a:t>《</a:t>
            </a:r>
            <a:r>
              <a:rPr lang="zh-CN" altLang="en-US" dirty="0" smtClean="0"/>
              <a:t>儿童智慧的起源</a:t>
            </a:r>
            <a:r>
              <a:rPr lang="en-US" altLang="zh-CN" dirty="0" smtClean="0"/>
              <a:t>》(1936)</a:t>
            </a:r>
            <a:r>
              <a:rPr lang="zh-CN" altLang="en-US" dirty="0" smtClean="0"/>
              <a:t>、</a:t>
            </a:r>
            <a:r>
              <a:rPr lang="en-US" altLang="zh-CN" dirty="0" smtClean="0"/>
              <a:t>《</a:t>
            </a:r>
            <a:r>
              <a:rPr lang="zh-CN" altLang="en-US" dirty="0" smtClean="0"/>
              <a:t>儿童心理学</a:t>
            </a:r>
            <a:r>
              <a:rPr lang="en-US" altLang="zh-CN" dirty="0" smtClean="0"/>
              <a:t>》(1966)</a:t>
            </a:r>
            <a:r>
              <a:rPr lang="zh-CN" altLang="en-US" dirty="0" smtClean="0"/>
              <a:t>、</a:t>
            </a:r>
            <a:r>
              <a:rPr lang="en-US" altLang="zh-CN" dirty="0" smtClean="0"/>
              <a:t>《</a:t>
            </a:r>
            <a:r>
              <a:rPr lang="zh-CN" altLang="en-US" dirty="0" smtClean="0"/>
              <a:t>结构主义</a:t>
            </a:r>
            <a:r>
              <a:rPr lang="en-US" altLang="zh-CN" dirty="0" smtClean="0"/>
              <a:t>》(1968)</a:t>
            </a:r>
            <a:r>
              <a:rPr lang="zh-CN" altLang="en-US" dirty="0" smtClean="0"/>
              <a:t>、发生认识论导论</a:t>
            </a:r>
            <a:r>
              <a:rPr lang="en-US" altLang="zh-CN" dirty="0" smtClean="0"/>
              <a:t>》(1945-1950)</a:t>
            </a:r>
            <a:r>
              <a:rPr lang="zh-CN" altLang="en-US" dirty="0" smtClean="0"/>
              <a:t>、</a:t>
            </a:r>
            <a:r>
              <a:rPr lang="en-US" altLang="zh-CN" dirty="0" smtClean="0"/>
              <a:t>《</a:t>
            </a:r>
            <a:r>
              <a:rPr lang="zh-CN" altLang="en-US" dirty="0" smtClean="0"/>
              <a:t>教育科学与儿童心理学</a:t>
            </a:r>
            <a:r>
              <a:rPr lang="en-US" altLang="zh-CN" dirty="0" smtClean="0"/>
              <a:t>》(1979)</a:t>
            </a:r>
            <a:r>
              <a:rPr lang="zh-CN" altLang="en-US" dirty="0" smtClean="0"/>
              <a:t>等 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3557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000" dirty="0" smtClean="0"/>
              <a:t>设计适合的课堂内容</a:t>
            </a:r>
            <a:r>
              <a:rPr lang="zh-CN" altLang="en-US" sz="4000" dirty="0" smtClean="0">
                <a:effectLst/>
              </a:rPr>
              <a:t> </a:t>
            </a:r>
            <a:r>
              <a:rPr lang="zh-CN" altLang="en-US" dirty="0" smtClean="0">
                <a:effectLst/>
              </a:rPr>
              <a:t/>
            </a:r>
            <a:br>
              <a:rPr lang="zh-CN" altLang="en-US" dirty="0" smtClean="0">
                <a:effectLst/>
              </a:rPr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难</a:t>
            </a:r>
            <a:r>
              <a:rPr lang="zh-CN" altLang="en-US" sz="2400" b="0" dirty="0">
                <a:latin typeface="+mj-ea"/>
                <a:ea typeface="+mj-ea"/>
              </a:rPr>
              <a:t>易适中</a:t>
            </a:r>
          </a:p>
          <a:p>
            <a:pPr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课堂</a:t>
            </a:r>
            <a:r>
              <a:rPr lang="zh-CN" altLang="en-US" sz="2400" b="0" dirty="0">
                <a:latin typeface="+mj-ea"/>
                <a:ea typeface="+mj-ea"/>
              </a:rPr>
              <a:t>互动设计</a:t>
            </a:r>
            <a:r>
              <a:rPr lang="en-US" altLang="zh-CN" sz="2400" b="0" dirty="0">
                <a:latin typeface="+mj-ea"/>
                <a:ea typeface="+mj-ea"/>
              </a:rPr>
              <a:t>-</a:t>
            </a:r>
            <a:r>
              <a:rPr lang="zh-CN" altLang="en-US" sz="2400" b="0" dirty="0">
                <a:latin typeface="+mj-ea"/>
                <a:ea typeface="+mj-ea"/>
              </a:rPr>
              <a:t>气氛与纪律的平衡</a:t>
            </a:r>
          </a:p>
          <a:p>
            <a:pPr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热身</a:t>
            </a:r>
            <a:r>
              <a:rPr lang="zh-CN" altLang="en-US" sz="2400" b="0" dirty="0">
                <a:latin typeface="+mj-ea"/>
                <a:ea typeface="+mj-ea"/>
              </a:rPr>
              <a:t>、歌曲、游戏、练习、表演的时间与节奏把握</a:t>
            </a:r>
          </a:p>
          <a:p>
            <a:pPr>
              <a:buChar char="•"/>
            </a:pPr>
            <a:endParaRPr lang="zh-CN" altLang="en-US" sz="24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44051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55576" y="0"/>
            <a:ext cx="3887787" cy="1143000"/>
          </a:xfrm>
        </p:spPr>
        <p:txBody>
          <a:bodyPr/>
          <a:lstStyle/>
          <a:p>
            <a:r>
              <a:rPr lang="zh-CN" altLang="en-US" b="1" dirty="0" smtClean="0"/>
              <a:t>巴班斯基的理论</a:t>
            </a:r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14029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zh-CN" altLang="en-US" sz="1800" dirty="0"/>
          </a:p>
          <a:p>
            <a:pPr>
              <a:buFont typeface="Arial" pitchFamily="34" charset="0"/>
              <a:buChar char="•"/>
            </a:pPr>
            <a:r>
              <a:rPr lang="en-US" altLang="zh-CN" sz="2400" b="0" dirty="0">
                <a:latin typeface="+mj-ea"/>
                <a:ea typeface="+mj-ea"/>
              </a:rPr>
              <a:t>"</a:t>
            </a:r>
            <a:r>
              <a:rPr lang="zh-CN" altLang="en-US" sz="2400" b="0" dirty="0">
                <a:latin typeface="+mj-ea"/>
                <a:ea typeface="+mj-ea"/>
              </a:rPr>
              <a:t>教学过程最优化</a:t>
            </a:r>
            <a:r>
              <a:rPr lang="en-US" altLang="zh-CN" sz="2400" b="0" dirty="0">
                <a:latin typeface="+mj-ea"/>
                <a:ea typeface="+mj-ea"/>
              </a:rPr>
              <a:t>"</a:t>
            </a:r>
            <a:r>
              <a:rPr lang="zh-CN" altLang="en-US" sz="2400" b="0" dirty="0">
                <a:latin typeface="+mj-ea"/>
                <a:ea typeface="+mj-ea"/>
              </a:rPr>
              <a:t>其本质在于</a:t>
            </a:r>
            <a:r>
              <a:rPr lang="en-US" altLang="zh-CN" sz="2400" b="0" dirty="0">
                <a:latin typeface="+mj-ea"/>
                <a:ea typeface="+mj-ea"/>
              </a:rPr>
              <a:t>"</a:t>
            </a:r>
            <a:r>
              <a:rPr lang="zh-CN" altLang="en-US" sz="2400" b="0" dirty="0">
                <a:latin typeface="+mj-ea"/>
                <a:ea typeface="+mj-ea"/>
              </a:rPr>
              <a:t>以最小必须的消耗，取得该情况下最大可能的效果。</a:t>
            </a:r>
            <a:r>
              <a:rPr lang="en-US" altLang="zh-CN" sz="2400" b="0" dirty="0">
                <a:latin typeface="+mj-ea"/>
                <a:ea typeface="+mj-ea"/>
              </a:rPr>
              <a:t>" </a:t>
            </a:r>
          </a:p>
          <a:p>
            <a:pPr>
              <a:buFont typeface="Arial" pitchFamily="34" charset="0"/>
              <a:buChar char="•"/>
            </a:pPr>
            <a:r>
              <a:rPr lang="zh-CN" altLang="en-US" sz="2400" b="0" dirty="0">
                <a:latin typeface="+mj-ea"/>
                <a:ea typeface="+mj-ea"/>
              </a:rPr>
              <a:t>最优化的方法</a:t>
            </a:r>
            <a:r>
              <a:rPr lang="zh-CN" altLang="en-US" sz="2400" b="0" dirty="0" smtClean="0">
                <a:latin typeface="+mj-ea"/>
                <a:ea typeface="+mj-ea"/>
              </a:rPr>
              <a:t>：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 marL="923544" lvl="3" indent="-457200">
              <a:buFont typeface="+mj-lt"/>
              <a:buAutoNum type="arabicPeriod"/>
            </a:pPr>
            <a:r>
              <a:rPr lang="zh-CN" altLang="en-US" sz="2400" b="0" dirty="0" smtClean="0">
                <a:latin typeface="+mj-ea"/>
                <a:ea typeface="+mj-ea"/>
              </a:rPr>
              <a:t>综合规划</a:t>
            </a:r>
            <a:r>
              <a:rPr lang="zh-CN" altLang="en-US" sz="2400" b="0" dirty="0">
                <a:latin typeface="+mj-ea"/>
                <a:ea typeface="+mj-ea"/>
              </a:rPr>
              <a:t>教学任务 </a:t>
            </a:r>
            <a:r>
              <a:rPr lang="zh-CN" altLang="en-US" sz="2400" b="0" dirty="0" smtClean="0">
                <a:latin typeface="+mj-ea"/>
                <a:ea typeface="+mj-ea"/>
              </a:rPr>
              <a:t>；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 marL="923544" lvl="3" indent="-457200">
              <a:buFont typeface="+mj-lt"/>
              <a:buAutoNum type="arabicPeriod"/>
            </a:pPr>
            <a:r>
              <a:rPr lang="zh-CN" altLang="en-US" sz="2400" b="0" dirty="0" smtClean="0">
                <a:latin typeface="+mj-ea"/>
                <a:ea typeface="+mj-ea"/>
              </a:rPr>
              <a:t>把</a:t>
            </a:r>
            <a:r>
              <a:rPr lang="zh-CN" altLang="en-US" sz="2400" b="0" dirty="0">
                <a:latin typeface="+mj-ea"/>
                <a:ea typeface="+mj-ea"/>
              </a:rPr>
              <a:t>教学任务</a:t>
            </a:r>
            <a:r>
              <a:rPr lang="zh-CN" altLang="en-US" sz="2400" b="0" dirty="0">
                <a:solidFill>
                  <a:srgbClr val="FF0000"/>
                </a:solidFill>
                <a:latin typeface="+mj-ea"/>
                <a:ea typeface="+mj-ea"/>
              </a:rPr>
              <a:t>具体化</a:t>
            </a:r>
            <a:r>
              <a:rPr lang="zh-CN" altLang="en-US" sz="2400" b="0" dirty="0">
                <a:latin typeface="+mj-ea"/>
                <a:ea typeface="+mj-ea"/>
              </a:rPr>
              <a:t> </a:t>
            </a:r>
            <a:r>
              <a:rPr lang="zh-CN" altLang="en-US" sz="2400" b="0" dirty="0" smtClean="0">
                <a:latin typeface="+mj-ea"/>
                <a:ea typeface="+mj-ea"/>
              </a:rPr>
              <a:t>；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 marL="923544" lvl="3" indent="-457200">
              <a:buFont typeface="+mj-lt"/>
              <a:buAutoNum type="arabicPeriod"/>
            </a:pPr>
            <a:r>
              <a:rPr lang="zh-CN" altLang="en-US" sz="2400" b="0" dirty="0" smtClean="0">
                <a:latin typeface="+mj-ea"/>
                <a:ea typeface="+mj-ea"/>
              </a:rPr>
              <a:t>划分</a:t>
            </a:r>
            <a:r>
              <a:rPr lang="zh-CN" altLang="en-US" sz="2400" b="0" dirty="0">
                <a:latin typeface="+mj-ea"/>
                <a:ea typeface="+mj-ea"/>
              </a:rPr>
              <a:t>出课堂教学的</a:t>
            </a:r>
            <a:r>
              <a:rPr lang="zh-CN" altLang="en-US" sz="2400" b="0" dirty="0">
                <a:solidFill>
                  <a:srgbClr val="FF0000"/>
                </a:solidFill>
                <a:latin typeface="+mj-ea"/>
                <a:ea typeface="+mj-ea"/>
              </a:rPr>
              <a:t>主要内容 </a:t>
            </a:r>
            <a:r>
              <a:rPr lang="zh-CN" altLang="en-US" sz="2400" b="0" dirty="0" smtClean="0">
                <a:latin typeface="+mj-ea"/>
                <a:ea typeface="+mj-ea"/>
              </a:rPr>
              <a:t>；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 marL="923544" lvl="3" indent="-457200">
              <a:buFont typeface="+mj-lt"/>
              <a:buAutoNum type="arabicPeriod"/>
            </a:pPr>
            <a:r>
              <a:rPr lang="zh-CN" altLang="en-US" sz="2400" b="0" dirty="0" smtClean="0">
                <a:latin typeface="+mj-ea"/>
                <a:ea typeface="+mj-ea"/>
              </a:rPr>
              <a:t>找出</a:t>
            </a:r>
            <a:r>
              <a:rPr lang="zh-CN" altLang="en-US" sz="2400" b="0" dirty="0">
                <a:latin typeface="+mj-ea"/>
                <a:ea typeface="+mj-ea"/>
              </a:rPr>
              <a:t>在班级教学场合下</a:t>
            </a:r>
            <a:r>
              <a:rPr lang="zh-CN" altLang="en-US" sz="2400" b="0" dirty="0">
                <a:solidFill>
                  <a:srgbClr val="FF0000"/>
                </a:solidFill>
                <a:latin typeface="+mj-ea"/>
                <a:ea typeface="+mj-ea"/>
              </a:rPr>
              <a:t>最合理的教学方法和形式</a:t>
            </a:r>
            <a:r>
              <a:rPr lang="zh-CN" altLang="en-US" sz="2400" b="0" dirty="0">
                <a:latin typeface="+mj-ea"/>
                <a:ea typeface="+mj-ea"/>
              </a:rPr>
              <a:t> </a:t>
            </a:r>
            <a:r>
              <a:rPr lang="zh-CN" altLang="en-US" sz="2400" b="0" dirty="0" smtClean="0">
                <a:latin typeface="+mj-ea"/>
                <a:ea typeface="+mj-ea"/>
              </a:rPr>
              <a:t>；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 marL="923544" lvl="3" indent="-457200">
              <a:buFont typeface="+mj-lt"/>
              <a:buAutoNum type="arabicPeriod"/>
            </a:pPr>
            <a:r>
              <a:rPr lang="zh-CN" altLang="en-US" sz="2400" b="0" dirty="0" smtClean="0">
                <a:latin typeface="+mj-ea"/>
                <a:ea typeface="+mj-ea"/>
              </a:rPr>
              <a:t>对</a:t>
            </a:r>
            <a:r>
              <a:rPr lang="zh-CN" altLang="en-US" sz="2400" b="0" dirty="0">
                <a:latin typeface="+mj-ea"/>
                <a:ea typeface="+mj-ea"/>
              </a:rPr>
              <a:t>学生进行</a:t>
            </a:r>
            <a:r>
              <a:rPr lang="zh-CN" altLang="en-US" sz="2400" b="0" dirty="0">
                <a:solidFill>
                  <a:srgbClr val="FF0000"/>
                </a:solidFill>
                <a:latin typeface="+mj-ea"/>
                <a:ea typeface="+mj-ea"/>
              </a:rPr>
              <a:t>有区别的</a:t>
            </a:r>
            <a:r>
              <a:rPr lang="zh-CN" altLang="en-US" sz="2400" b="0" dirty="0">
                <a:latin typeface="+mj-ea"/>
                <a:ea typeface="+mj-ea"/>
              </a:rPr>
              <a:t>教学 </a:t>
            </a:r>
            <a:r>
              <a:rPr lang="zh-CN" altLang="en-US" sz="2400" b="0" dirty="0" smtClean="0">
                <a:latin typeface="+mj-ea"/>
                <a:ea typeface="+mj-ea"/>
              </a:rPr>
              <a:t>；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 marL="923544" lvl="3" indent="-457200">
              <a:buFont typeface="+mj-lt"/>
              <a:buAutoNum type="arabicPeriod"/>
            </a:pPr>
            <a:r>
              <a:rPr lang="zh-CN" altLang="en-US" sz="2400" b="0" dirty="0" smtClean="0">
                <a:latin typeface="+mj-ea"/>
                <a:ea typeface="+mj-ea"/>
              </a:rPr>
              <a:t>选择</a:t>
            </a:r>
            <a:r>
              <a:rPr lang="zh-CN" altLang="en-US" sz="2400" b="0" dirty="0">
                <a:latin typeface="+mj-ea"/>
                <a:ea typeface="+mj-ea"/>
              </a:rPr>
              <a:t>教学的</a:t>
            </a:r>
            <a:r>
              <a:rPr lang="zh-CN" altLang="en-US" sz="2400" b="0" dirty="0">
                <a:solidFill>
                  <a:srgbClr val="FF0000"/>
                </a:solidFill>
                <a:latin typeface="+mj-ea"/>
                <a:ea typeface="+mj-ea"/>
              </a:rPr>
              <a:t>最优速度 </a:t>
            </a:r>
            <a:r>
              <a:rPr lang="zh-CN" altLang="en-US" sz="2400" b="0" dirty="0">
                <a:latin typeface="+mj-ea"/>
                <a:ea typeface="+mj-ea"/>
              </a:rPr>
              <a:t>。</a:t>
            </a:r>
          </a:p>
        </p:txBody>
      </p:sp>
      <p:pic>
        <p:nvPicPr>
          <p:cNvPr id="14029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53136"/>
            <a:ext cx="1512168" cy="164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021" y="5344895"/>
            <a:ext cx="57325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前苏联教育家巴斑斯基</a:t>
            </a:r>
            <a:r>
              <a:rPr lang="en-US" altLang="zh-CN" dirty="0"/>
              <a:t>(1927</a:t>
            </a:r>
            <a:r>
              <a:rPr lang="zh-CN" altLang="en-US" dirty="0"/>
              <a:t>－</a:t>
            </a:r>
            <a:r>
              <a:rPr lang="en-US" altLang="zh-CN" dirty="0"/>
              <a:t>1987)</a:t>
            </a:r>
            <a:r>
              <a:rPr lang="zh-CN" altLang="en-US" dirty="0"/>
              <a:t>是 “教学过程最优化”教育思想的代表人物。主要著作有</a:t>
            </a:r>
            <a:r>
              <a:rPr lang="en-US" altLang="zh-CN" dirty="0"/>
              <a:t>:《</a:t>
            </a:r>
            <a:r>
              <a:rPr lang="zh-CN" altLang="en-US" dirty="0"/>
              <a:t>教学过程最优化－－一般教学论方面</a:t>
            </a:r>
            <a:r>
              <a:rPr lang="en-US" altLang="zh-CN" dirty="0"/>
              <a:t>》(1977)</a:t>
            </a:r>
            <a:r>
              <a:rPr lang="zh-CN" altLang="en-US" dirty="0"/>
              <a:t>、</a:t>
            </a:r>
            <a:r>
              <a:rPr lang="en-US" altLang="zh-CN" dirty="0"/>
              <a:t>《</a:t>
            </a:r>
            <a:r>
              <a:rPr lang="zh-CN" altLang="en-US" dirty="0"/>
              <a:t>教学教育过程最优化一一方法论原理</a:t>
            </a:r>
            <a:r>
              <a:rPr lang="en-US" altLang="zh-CN" dirty="0"/>
              <a:t>》(1982</a:t>
            </a:r>
            <a:r>
              <a:rPr lang="zh-CN" altLang="en-US" dirty="0"/>
              <a:t>）等。 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0845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 dirty="0" smtClean="0"/>
              <a:t>授课</a:t>
            </a:r>
            <a:endParaRPr lang="zh-CN" altLang="en-US" sz="4400" dirty="0"/>
          </a:p>
        </p:txBody>
      </p:sp>
    </p:spTree>
    <p:extLst>
      <p:ext uri="{BB962C8B-B14F-4D97-AF65-F5344CB8AC3E}">
        <p14:creationId xmlns:p14="http://schemas.microsoft.com/office/powerpoint/2010/main" val="2862871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72769" y="11266"/>
            <a:ext cx="4105275" cy="1143000"/>
          </a:xfrm>
        </p:spPr>
        <p:txBody>
          <a:bodyPr/>
          <a:lstStyle/>
          <a:p>
            <a:r>
              <a:rPr lang="zh-CN" altLang="en-US" b="1" dirty="0" smtClean="0"/>
              <a:t>罗杰斯的理论</a:t>
            </a:r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14131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 vert="horz" lIns="91440" tIns="45720" rIns="91440" bIns="45720" rtlCol="0"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zh-CN" altLang="en-US" sz="2400" b="0" dirty="0">
                <a:latin typeface="+mj-ea"/>
                <a:ea typeface="+mj-ea"/>
              </a:rPr>
              <a:t>罗杰斯倡导 “非指导性的”教学这种教学模式的本质特征在于形成一种“不寻常的或者独辟蹊径的环境，借助这种环境，便学生的各种潜能得到开发，便学生的”意义学习“得以产生，最终达到便学生学会学习及完善个性的目的。 </a:t>
            </a:r>
          </a:p>
          <a:p>
            <a:pPr>
              <a:buFont typeface="Arial" pitchFamily="34" charset="0"/>
              <a:buChar char="•"/>
            </a:pPr>
            <a:r>
              <a:rPr lang="en-US" altLang="zh-CN" sz="2400" b="0" dirty="0">
                <a:latin typeface="+mj-ea"/>
                <a:ea typeface="+mj-ea"/>
              </a:rPr>
              <a:t>"</a:t>
            </a:r>
            <a:r>
              <a:rPr lang="zh-CN" altLang="en-US" sz="2400" b="0" dirty="0">
                <a:latin typeface="+mj-ea"/>
                <a:ea typeface="+mj-ea"/>
              </a:rPr>
              <a:t>教师应把</a:t>
            </a:r>
            <a:r>
              <a:rPr lang="zh-CN" altLang="en-US" sz="2400" b="0" dirty="0">
                <a:solidFill>
                  <a:srgbClr val="FF0000"/>
                </a:solidFill>
                <a:latin typeface="+mj-ea"/>
                <a:ea typeface="+mj-ea"/>
              </a:rPr>
              <a:t>学生的感情和问题所在放在教学过程的中心地位</a:t>
            </a:r>
            <a:r>
              <a:rPr lang="zh-CN" altLang="en-US" sz="2400" b="0" dirty="0">
                <a:latin typeface="+mj-ea"/>
                <a:ea typeface="+mj-ea"/>
              </a:rPr>
              <a:t>，自己的发言要有所节制。</a:t>
            </a:r>
            <a:r>
              <a:rPr lang="en-US" altLang="zh-CN" sz="2400" b="0" dirty="0">
                <a:latin typeface="+mj-ea"/>
                <a:ea typeface="+mj-ea"/>
              </a:rPr>
              <a:t>" 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>
              <a:buFont typeface="Arial" pitchFamily="34" charset="0"/>
              <a:buChar char="•"/>
            </a:pPr>
            <a:r>
              <a:rPr lang="en-US" altLang="zh-CN" sz="2400" b="0" dirty="0" smtClean="0">
                <a:latin typeface="+mj-ea"/>
                <a:ea typeface="+mj-ea"/>
              </a:rPr>
              <a:t>“</a:t>
            </a:r>
            <a:r>
              <a:rPr lang="zh-CN" altLang="en-US" sz="2400" b="0" dirty="0" smtClean="0">
                <a:latin typeface="+mj-ea"/>
                <a:ea typeface="+mj-ea"/>
              </a:rPr>
              <a:t>我们</a:t>
            </a:r>
            <a:r>
              <a:rPr lang="zh-CN" altLang="en-US" sz="2400" b="0" dirty="0">
                <a:latin typeface="+mj-ea"/>
                <a:ea typeface="+mj-ea"/>
              </a:rPr>
              <a:t>不能直接地教授他人</a:t>
            </a:r>
            <a:r>
              <a:rPr lang="en-US" altLang="zh-CN" sz="2400" b="0" dirty="0">
                <a:latin typeface="+mj-ea"/>
                <a:ea typeface="+mj-ea"/>
              </a:rPr>
              <a:t>;</a:t>
            </a:r>
            <a:r>
              <a:rPr lang="zh-CN" altLang="en-US" sz="2400" b="0" dirty="0">
                <a:latin typeface="+mj-ea"/>
                <a:ea typeface="+mj-ea"/>
              </a:rPr>
              <a:t>我们</a:t>
            </a:r>
            <a:r>
              <a:rPr lang="zh-CN" altLang="en-US" sz="2400" b="0" dirty="0" smtClean="0">
                <a:latin typeface="+mj-ea"/>
                <a:ea typeface="+mj-ea"/>
              </a:rPr>
              <a:t>只能</a:t>
            </a:r>
            <a:r>
              <a:rPr lang="zh-CN" altLang="en-US" sz="2400" b="0" dirty="0" smtClean="0">
                <a:solidFill>
                  <a:srgbClr val="FF0000"/>
                </a:solidFill>
                <a:latin typeface="+mj-ea"/>
                <a:ea typeface="+mj-ea"/>
              </a:rPr>
              <a:t>使他人</a:t>
            </a:r>
            <a:r>
              <a:rPr lang="zh-CN" altLang="en-US" sz="2400" b="0" dirty="0">
                <a:solidFill>
                  <a:srgbClr val="FF0000"/>
                </a:solidFill>
                <a:latin typeface="+mj-ea"/>
                <a:ea typeface="+mj-ea"/>
              </a:rPr>
              <a:t>的学习得以容易地展开</a:t>
            </a:r>
            <a:r>
              <a:rPr lang="zh-CN" altLang="en-US" sz="2400" b="0" dirty="0">
                <a:latin typeface="+mj-ea"/>
                <a:ea typeface="+mj-ea"/>
              </a:rPr>
              <a:t>。</a:t>
            </a:r>
            <a:r>
              <a:rPr lang="en-US" altLang="zh-CN" sz="2400" b="0" dirty="0">
                <a:latin typeface="+mj-ea"/>
                <a:ea typeface="+mj-ea"/>
              </a:rPr>
              <a:t>" </a:t>
            </a:r>
          </a:p>
        </p:txBody>
      </p:sp>
      <p:pic>
        <p:nvPicPr>
          <p:cNvPr id="141317" name="Picture 5" descr="144345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550119"/>
            <a:ext cx="1368152" cy="186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683568" y="526977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dirty="0"/>
              <a:t>美国的心理学家和教育家罗杰斯</a:t>
            </a:r>
            <a:r>
              <a:rPr lang="en-US" altLang="zh-CN" dirty="0"/>
              <a:t>(1902-1987)</a:t>
            </a:r>
            <a:r>
              <a:rPr lang="zh-CN" altLang="en-US" dirty="0"/>
              <a:t>是人本化教育思想的代表人物。主要著作有</a:t>
            </a:r>
            <a:r>
              <a:rPr lang="en-US" altLang="zh-CN" dirty="0"/>
              <a:t>:《</a:t>
            </a:r>
            <a:r>
              <a:rPr lang="zh-CN" altLang="en-US" dirty="0"/>
              <a:t>问题儿童的临床处理</a:t>
            </a:r>
            <a:r>
              <a:rPr lang="en-US" altLang="zh-CN" dirty="0"/>
              <a:t>》(1939),《</a:t>
            </a:r>
            <a:r>
              <a:rPr lang="zh-CN" altLang="en-US" dirty="0"/>
              <a:t>人的形成</a:t>
            </a:r>
            <a:r>
              <a:rPr lang="en-US" altLang="zh-CN" dirty="0"/>
              <a:t>》(1961)</a:t>
            </a:r>
            <a:r>
              <a:rPr lang="zh-CN" altLang="en-US" dirty="0"/>
              <a:t>等。 </a:t>
            </a:r>
          </a:p>
          <a:p>
            <a:pPr>
              <a:lnSpc>
                <a:spcPct val="8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835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 smtClean="0"/>
              <a:t>开场的重要性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1043608" y="1124744"/>
            <a:ext cx="7520940" cy="357984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关注孩子的反应，判断接下来内容的难易程度</a:t>
            </a:r>
            <a:endParaRPr lang="zh-CN" altLang="en-US" sz="2400" b="0" dirty="0" smtClean="0">
              <a:effectLst/>
              <a:latin typeface="+mj-ea"/>
              <a:ea typeface="+mj-ea"/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引起孩子的兴趣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与孩子的感情迅速关联</a:t>
            </a:r>
            <a:endParaRPr lang="zh-CN" altLang="en-US" sz="2400" b="0" dirty="0" smtClean="0">
              <a:effectLst/>
              <a:latin typeface="+mj-ea"/>
              <a:ea typeface="+mj-ea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5722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与不同水平、不同性格的孩子沟通</a:t>
            </a:r>
            <a:r>
              <a:rPr lang="zh-CN" altLang="en-US" dirty="0" smtClean="0">
                <a:effectLst/>
              </a:rPr>
              <a:t/>
            </a:r>
            <a:br>
              <a:rPr lang="zh-CN" altLang="en-US" dirty="0" smtClean="0">
                <a:effectLst/>
              </a:rPr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buChar char="•"/>
            </a:pPr>
            <a:r>
              <a:rPr lang="zh-CN" altLang="en-US" sz="2400" b="0" dirty="0">
                <a:latin typeface="+mj-ea"/>
                <a:ea typeface="+mj-ea"/>
              </a:rPr>
              <a:t>批评与鼓励</a:t>
            </a:r>
            <a:r>
              <a:rPr lang="zh-CN" altLang="en-US" sz="2400" b="0" dirty="0" smtClean="0">
                <a:latin typeface="+mj-ea"/>
                <a:ea typeface="+mj-ea"/>
              </a:rPr>
              <a:t>的分别使用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感受孩子的情绪</a:t>
            </a:r>
            <a:endParaRPr lang="zh-CN" altLang="en-US" sz="2400" b="0" dirty="0">
              <a:latin typeface="+mj-ea"/>
              <a:ea typeface="+mj-ea"/>
            </a:endParaRPr>
          </a:p>
          <a:p>
            <a:pPr>
              <a:buChar char="•"/>
            </a:pPr>
            <a:endParaRPr lang="zh-CN" altLang="en-US" sz="24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1670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控场的技巧和方式方法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感受学生的反应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重点不在于讲完你所要讲的，而在于学生是否理解、掌握新的知识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主讲老师的权威性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课堂活动顺序的影响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2400" b="0" dirty="0" smtClean="0">
                <a:latin typeface="+mj-ea"/>
                <a:ea typeface="+mj-ea"/>
              </a:rPr>
              <a:t>课堂活动的仪式感</a:t>
            </a:r>
            <a:endParaRPr lang="en-US" altLang="zh-CN" sz="2400" b="0" dirty="0" smtClean="0">
              <a:latin typeface="+mj-ea"/>
              <a:ea typeface="+mj-ea"/>
            </a:endParaRPr>
          </a:p>
          <a:p>
            <a:pPr>
              <a:buFont typeface="Arial" pitchFamily="34" charset="0"/>
              <a:buChar char="•"/>
            </a:pPr>
            <a:endParaRPr lang="zh-CN" altLang="en-US" sz="2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34952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3100" dirty="0" smtClean="0"/>
              <a:t>与助教协作课堂的方式</a:t>
            </a:r>
            <a:r>
              <a:rPr lang="zh-CN" altLang="en-US" dirty="0" smtClean="0">
                <a:effectLst/>
              </a:rPr>
              <a:t/>
            </a:r>
            <a:br>
              <a:rPr lang="zh-CN" altLang="en-US" dirty="0" smtClean="0">
                <a:effectLst/>
              </a:rPr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buChar char="•"/>
            </a:pPr>
            <a:r>
              <a:rPr lang="zh-CN" altLang="en-US" sz="2400" b="0" dirty="0">
                <a:latin typeface="+mj-ea"/>
                <a:ea typeface="+mj-ea"/>
              </a:rPr>
              <a:t>主讲讲授期间，助教与学生同样集中精力</a:t>
            </a:r>
            <a:endParaRPr lang="en-US" altLang="zh-CN" sz="2400" b="0" dirty="0">
              <a:latin typeface="+mj-ea"/>
              <a:ea typeface="+mj-ea"/>
            </a:endParaRPr>
          </a:p>
          <a:p>
            <a:pPr>
              <a:buChar char="•"/>
            </a:pPr>
            <a:r>
              <a:rPr lang="zh-CN" altLang="en-US" sz="2400" b="0" dirty="0">
                <a:latin typeface="+mj-ea"/>
                <a:ea typeface="+mj-ea"/>
              </a:rPr>
              <a:t>助教适合于分组讲授、练习中一对一、一对多的讲解</a:t>
            </a:r>
            <a:endParaRPr lang="en-US" altLang="zh-CN" sz="2400" b="0" dirty="0">
              <a:latin typeface="+mj-ea"/>
              <a:ea typeface="+mj-ea"/>
            </a:endParaRPr>
          </a:p>
          <a:p>
            <a:pPr>
              <a:buChar char="•"/>
            </a:pPr>
            <a:endParaRPr lang="en-US" altLang="zh-CN" sz="2400" b="0" dirty="0">
              <a:latin typeface="+mj-ea"/>
              <a:ea typeface="+mj-ea"/>
            </a:endParaRPr>
          </a:p>
          <a:p>
            <a:pPr>
              <a:buChar char="•"/>
            </a:pPr>
            <a:endParaRPr lang="zh-CN" altLang="en-US" sz="24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440148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角度">
  <a:themeElements>
    <a:clrScheme name="角度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角度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角度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74</TotalTime>
  <Words>558</Words>
  <Application>Microsoft Office PowerPoint</Application>
  <PresentationFormat>全屏显示(4:3)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角度</vt:lpstr>
      <vt:lpstr>以学生为中心的课堂</vt:lpstr>
      <vt:lpstr>课堂设计</vt:lpstr>
      <vt:lpstr>了解你的学生</vt:lpstr>
      <vt:lpstr>皮亚杰的理论</vt:lpstr>
      <vt:lpstr>设计适合的课堂内容  </vt:lpstr>
      <vt:lpstr>巴班斯基的理论 </vt:lpstr>
      <vt:lpstr>授课</vt:lpstr>
      <vt:lpstr>罗杰斯的理论 </vt:lpstr>
      <vt:lpstr>开场的重要性</vt:lpstr>
      <vt:lpstr>与不同水平、不同性格的孩子沟通 </vt:lpstr>
      <vt:lpstr>控场的技巧和方式方法</vt:lpstr>
      <vt:lpstr>与助教协作课堂的方式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Julia Cui</dc:creator>
  <cp:lastModifiedBy>Julia Cui</cp:lastModifiedBy>
  <cp:revision>5</cp:revision>
  <cp:lastPrinted>2013-07-19T04:29:36Z</cp:lastPrinted>
  <dcterms:created xsi:type="dcterms:W3CDTF">2013-07-19T03:15:00Z</dcterms:created>
  <dcterms:modified xsi:type="dcterms:W3CDTF">2013-07-19T04:29:40Z</dcterms:modified>
</cp:coreProperties>
</file>