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59" r:id="rId4"/>
    <p:sldId id="257" r:id="rId5"/>
    <p:sldId id="283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82" r:id="rId25"/>
    <p:sldId id="278" r:id="rId26"/>
    <p:sldId id="280" r:id="rId27"/>
    <p:sldId id="281" r:id="rId2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826" autoAdjust="0"/>
  </p:normalViewPr>
  <p:slideViewPr>
    <p:cSldViewPr>
      <p:cViewPr varScale="1">
        <p:scale>
          <a:sx n="41" d="100"/>
          <a:sy n="41" d="100"/>
        </p:scale>
        <p:origin x="-147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10621-10AD-47C5-9F8B-0FDA2FB4A31E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8FF82-B8EF-4FE8-874B-8E24FC3E94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52015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不讲空话，只讲故事。不讲要做什么，只讲怎么做。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2947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4267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爱情里面我最喜欢“两情相悦”这个词，这说的是互相同时喜欢，放孩子身上，就得大人主动了。你是否真的喜欢孩子？一个成年人喜欢一个人，会不自觉流露出对他的关注，细心的人会留意到。孩子更敏感，他能感受到你对他是否喜欢，他就会给你相同的回应</a:t>
            </a:r>
            <a:r>
              <a:rPr lang="zh-CN" altLang="en-US" baseline="0" dirty="0" smtClean="0"/>
              <a:t>。</a:t>
            </a:r>
            <a:endParaRPr lang="en-US" altLang="zh-CN" baseline="0" dirty="0" smtClean="0"/>
          </a:p>
          <a:p>
            <a:endParaRPr lang="en-US" altLang="zh-CN" baseline="0" dirty="0" smtClean="0"/>
          </a:p>
          <a:p>
            <a:r>
              <a:rPr lang="zh-CN" altLang="en-US" baseline="0" dirty="0" smtClean="0"/>
              <a:t>怎么让孩子喜欢你？和孩子一起做。</a:t>
            </a:r>
            <a:endParaRPr lang="en-US" altLang="zh-CN" baseline="0" dirty="0" smtClean="0"/>
          </a:p>
          <a:p>
            <a:endParaRPr lang="en-US" altLang="zh-CN" baseline="0" dirty="0" smtClean="0"/>
          </a:p>
          <a:p>
            <a:r>
              <a:rPr lang="zh-CN" altLang="en-US" baseline="0" dirty="0" smtClean="0"/>
              <a:t>一起学习、进步，一起探索未知的有趣和有用。这是一种平等、互相的心理状态，让孩子感受到被倾听、被关注、被信任、被理解、被认可。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59736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孩子需要被认可、需要被理解、需要被信任、需要被鼓励、需要被倾听。</a:t>
            </a:r>
            <a:endParaRPr lang="zh-CN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志愿者的定位：老师？玩伴？都要是，但必须知道什么时候是什么角色。最简单的：上课是老师，下课是玩伴。</a:t>
            </a:r>
            <a:endParaRPr lang="en-US" altLang="zh-CN" dirty="0" smtClean="0"/>
          </a:p>
          <a:p>
            <a:r>
              <a:rPr lang="zh-CN" altLang="en-US" dirty="0" smtClean="0"/>
              <a:t>无论是老师还是玩伴，你都要热爱这堂课，只有你热爱才能让孩子也热爱。</a:t>
            </a:r>
            <a:endParaRPr lang="en-US" altLang="zh-CN" dirty="0" smtClean="0"/>
          </a:p>
          <a:p>
            <a:r>
              <a:rPr lang="zh-CN" altLang="en-US" dirty="0" smtClean="0"/>
              <a:t>无论是什么角色，一定要知道自己需要做什么，你永远都是孩子的引导者，上课、聊天、陪伴、玩耍都在引导孩子。</a:t>
            </a:r>
            <a:endParaRPr lang="en-US" altLang="zh-CN" dirty="0" smtClean="0"/>
          </a:p>
          <a:p>
            <a:r>
              <a:rPr lang="zh-CN" altLang="en-US" dirty="0" smtClean="0"/>
              <a:t>主张与孩子保持不远不近的陪伴关系，谁也不是谁的一辈子，每个个体需要独立成长。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 smtClean="0"/>
              <a:t>掌握三个角色的切换：领路者</a:t>
            </a:r>
            <a:r>
              <a:rPr lang="en-US" altLang="zh-CN" b="1" dirty="0" smtClean="0"/>
              <a:t>——</a:t>
            </a:r>
            <a:r>
              <a:rPr lang="zh-CN" altLang="en-US" b="1" dirty="0" smtClean="0"/>
              <a:t>好朋友</a:t>
            </a:r>
            <a:r>
              <a:rPr lang="en-US" altLang="zh-CN" b="1" dirty="0" smtClean="0"/>
              <a:t>——</a:t>
            </a:r>
            <a:r>
              <a:rPr lang="zh-CN" altLang="en-US" b="1" dirty="0" smtClean="0"/>
              <a:t>局外人</a:t>
            </a:r>
            <a:endParaRPr lang="en-US" altLang="zh-CN" b="1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6633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趣味何来？好玩的内容，好玩的形式。备课时那种将要和孩子一起探索新事物的兴奋感你有吗？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3295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孩子不听课的原因：讲得太简单，讲得太难，讲得无趣。</a:t>
            </a:r>
            <a:endParaRPr lang="en-US" altLang="zh-CN" dirty="0" smtClean="0"/>
          </a:p>
          <a:p>
            <a:r>
              <a:rPr lang="zh-CN" altLang="en-US" dirty="0" smtClean="0"/>
              <a:t>用孩子听得懂的语言讲，用孩子熟知的事物举例子，用孩子了解的基础知识搭架子。</a:t>
            </a:r>
            <a:endParaRPr lang="en-US" altLang="zh-CN" dirty="0" smtClean="0"/>
          </a:p>
          <a:p>
            <a:r>
              <a:rPr lang="zh-CN" altLang="en-US" dirty="0" smtClean="0"/>
              <a:t>授课思路的梳理：比如计算机软件是一种工具，那么你是在教计算机软件本身，还是在教作为工具的软件的应用办法。</a:t>
            </a:r>
            <a:endParaRPr lang="en-US" altLang="zh-CN" dirty="0" smtClean="0"/>
          </a:p>
          <a:p>
            <a:r>
              <a:rPr lang="zh-CN" altLang="en-US" dirty="0" smtClean="0"/>
              <a:t>思维导图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我们现在用思维导图来讲一个故事（所有的孩子用一个故事练习）</a:t>
            </a:r>
            <a:endParaRPr lang="en-US" altLang="zh-CN" dirty="0" smtClean="0"/>
          </a:p>
          <a:p>
            <a:r>
              <a:rPr lang="zh-CN" altLang="en-US" dirty="0" smtClean="0"/>
              <a:t>我的思考：思维导图</a:t>
            </a:r>
            <a:r>
              <a:rPr lang="en-US" altLang="zh-CN" dirty="0" smtClean="0"/>
              <a:t>——1</a:t>
            </a:r>
            <a:r>
              <a:rPr lang="zh-CN" altLang="en-US" dirty="0" smtClean="0"/>
              <a:t>、大家来讲个简单的故事！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、想要把故事讲得更有意思吗？我们来用思维导图试一试。</a:t>
            </a:r>
            <a:r>
              <a:rPr lang="en-US" altLang="zh-CN" dirty="0" smtClean="0"/>
              <a:t>3</a:t>
            </a:r>
            <a:r>
              <a:rPr lang="zh-CN" altLang="en-US" dirty="0" smtClean="0"/>
              <a:t>、大家用思维导图来做自己的故事吧。（每个孩子的故事都不一样）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82007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被孩子难住了怎么办？</a:t>
            </a:r>
            <a:endParaRPr lang="en-US" altLang="zh-CN" dirty="0" smtClean="0"/>
          </a:p>
          <a:p>
            <a:r>
              <a:rPr lang="zh-CN" altLang="en-US" dirty="0" smtClean="0"/>
              <a:t>老师备课通常是讲一备十。被孩子认真地难住了是好事（不是瞎胡闹的），说明孩子思考了。如果不知道答案就大方承认，然后和孩子一起找答案。并且学会去“难住”孩子，用一些扩展知识来“难住”孩子，给他更多探索学习的空间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06730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调皮孩子年年有，怎么抓住大多数孩子的注意力。</a:t>
            </a:r>
            <a:endParaRPr lang="en-US" altLang="zh-CN" dirty="0" smtClean="0"/>
          </a:p>
          <a:p>
            <a:r>
              <a:rPr lang="zh-CN" altLang="en-US" dirty="0" smtClean="0"/>
              <a:t>孩子在不同的年龄对于事物的兴趣偏好会发生变化，要观察积累，对症下药。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40453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每一个课程环节的设置都应该是有用意的。</a:t>
            </a:r>
            <a:endParaRPr lang="en-US" altLang="zh-CN" dirty="0" smtClean="0"/>
          </a:p>
          <a:p>
            <a:r>
              <a:rPr lang="zh-CN" altLang="en-US" dirty="0" smtClean="0"/>
              <a:t>宗旨应该还是授之以渔。学习方法、各方面能力的培养和启发是重点。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22085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思考什么样的互动环节可以让孩子忘记自己的自卑和羞怯，而勇敢大胆地站出来表现自己？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32917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我们普遍面临的学生之间的基础差距很大，如何平衡性格迥异、基础悬殊的所有的孩子呢？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85903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各方面都优秀的孩子，什么都学得很快！老师要布置较难的任务以保持他的热情，而且要勉励他们不能骄傲。</a:t>
            </a:r>
            <a:endParaRPr lang="en-US" altLang="zh-CN" dirty="0" smtClean="0"/>
          </a:p>
          <a:p>
            <a:r>
              <a:rPr lang="zh-CN" altLang="en-US" dirty="0" smtClean="0"/>
              <a:t>比如：上课时不要被发言最多的孩子引着走，这样的孩子可以压一压，并告诉他要听一听大家的想法。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82105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对于自卑、羞涩的孩子关注要到位，不断地拉动他鼓励他，不放弃他。他转变所需要的时间比其他人更久，所以志愿者要耐性十足，并给予他极大的支持和动力。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52423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说奖惩有度之前，我们先要弄清楚为什么要奖励和惩罚？孩子需要理由，需要我们摆事实讲道理。不要直接说不行，一定要说为什么不行。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08360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有秩序但不死板，灵活的秩序更有利于学生思维的开发，只要不是题外话，让孩子们尽情发挥吧！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88001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一分钟内，全世界有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个宝宝出生。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113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个生于贫困，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个带有疾病。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107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人死去，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人死于饥饿。闪电击中地球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360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次。全球平均有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起地震。人的心脏跳动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65-72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下。孩子们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马上会去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摸脉搏，其实停下来一分钟就可以，但是为什么要赋予它意义，是因为这样更有价值。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53255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灵感来自</a:t>
            </a:r>
            <a:r>
              <a:rPr lang="en-US" altLang="zh-CN" dirty="0" smtClean="0"/>
              <a:t>@</a:t>
            </a:r>
            <a:r>
              <a:rPr lang="zh-CN" altLang="en-US" dirty="0" smtClean="0"/>
              <a:t>我们一班。学币兑换制度。劳动换取回报，且每个人要为自己的行为负责，要尊重他人，也是尊重自己。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615542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如果希望孩子在课堂上有百分之百的热情，老师要有百分之二百的热情。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小赖（音乐课金牌主讲）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37070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科普课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我爱发明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，主讲：老大不小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85310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人人都知道的事情，为什么你没有想到呢？在课堂上有时候要告诉自己是引导员，必要时要有意识地带领孩子。</a:t>
            </a:r>
            <a:endParaRPr lang="en-US" altLang="zh-CN" dirty="0" smtClean="0"/>
          </a:p>
          <a:p>
            <a:r>
              <a:rPr lang="zh-CN" altLang="en-US" dirty="0" smtClean="0"/>
              <a:t>选择奥特曼做启发的三点考虑：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、孩子们都熟悉，但却忽略了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2</a:t>
            </a:r>
            <a:r>
              <a:rPr lang="zh-CN" altLang="en-US" baseline="0" dirty="0" smtClean="0"/>
              <a:t>、动作有特色，更具画面感和趣味性  </a:t>
            </a:r>
            <a:r>
              <a:rPr lang="en-US" altLang="zh-CN" baseline="0" dirty="0" smtClean="0"/>
              <a:t>3</a:t>
            </a:r>
            <a:r>
              <a:rPr lang="zh-CN" altLang="en-US" baseline="0" dirty="0" smtClean="0"/>
              <a:t>、有互动性：打倒所有小怪兽（指孩子们）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318278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你只需给孩子打开一扇窗，他就会背着他的翅膀自由的飞翔。</a:t>
            </a:r>
            <a:endParaRPr lang="en-US" altLang="zh-CN" dirty="0" smtClean="0"/>
          </a:p>
          <a:p>
            <a:r>
              <a:rPr lang="zh-CN" altLang="en-US" dirty="0" smtClean="0"/>
              <a:t>注意力的高度集中。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98259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课程创意的来源与整合：英国盲顶剧团创意图画剧的启发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公交车上的动画片启发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“图画的生命力”主题赋予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8FF82-B8EF-4FE8-874B-8E24FC3E94E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2972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2624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4324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1441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2705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8497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4697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0" name="Picture 2" descr="I:\阳光志愿者\阳光LOGO大图\阳光logo副本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69" cy="47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283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2" descr="I:\阳光志愿者\阳光LOGO大图\阳光logo副本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69" cy="47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6377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2" descr="I:\阳光志愿者\阳光LOGO大图\阳光logo副本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69" cy="47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890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2" descr="I:\阳光志愿者\阳光LOGO大图\阳光logo副本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69" cy="47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0442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2" descr="I:\阳光志愿者\阳光LOGO大图\阳光logo副本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69" cy="47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8112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217E8-259F-421D-BB59-CAAC428C3709}" type="datetimeFigureOut">
              <a:rPr lang="zh-CN" altLang="en-US" smtClean="0"/>
              <a:pPr/>
              <a:t>2013-07-25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29AA5-742C-49DC-A8D2-3EF902D79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2891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384900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latin typeface="微软雅黑" pitchFamily="34" charset="-122"/>
                <a:ea typeface="微软雅黑" pitchFamily="34" charset="-122"/>
              </a:rPr>
              <a:t>大孩小孩故事会</a:t>
            </a:r>
            <a:endParaRPr lang="zh-CN" altLang="en-US" sz="6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2032" y="3140968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故事大王：蕾蕾豆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25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7568" y="1205085"/>
            <a:ext cx="471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跟孩子相处的前提</a:t>
            </a:r>
            <a:endParaRPr lang="zh-CN" altLang="en-US" sz="4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2404700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志愿者与孩子们的故事</a:t>
            </a:r>
            <a:endParaRPr lang="zh-CN" altLang="en-US" sz="4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01" name="Picture 5" descr="D:\各种文件模板及素材\透明素材\png-04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72" y="1074208"/>
            <a:ext cx="969640" cy="9696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各种文件模板及素材\透明素材\png-04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963543" cy="9635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2069976" y="3450833"/>
            <a:ext cx="5886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）趣味课堂的互动（备课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授课）</a:t>
            </a:r>
            <a:b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）不同性格不同基础的孩子如何平衡</a:t>
            </a:r>
            <a:b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）奖惩措施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）如何启发孩子的创造力、想象力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4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阳光志愿者\语文组\2012年\上学期\新人培训与沟通\语文组新人培训资料成品\3、2012年语文组新人培训图库\全部图片素材\0  宝宝可爱图素材\哇！上课啦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336" y="2286000"/>
            <a:ext cx="3048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1628800"/>
            <a:ext cx="6840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怎么跟各种各样的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“熊”孩子相处呢？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97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97152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6600" b="1" dirty="0">
                <a:latin typeface="微软雅黑" pitchFamily="34" charset="-122"/>
                <a:ea typeface="微软雅黑" pitchFamily="34" charset="-122"/>
              </a:rPr>
              <a:t>两情相悦</a:t>
            </a:r>
            <a:r>
              <a:rPr lang="zh-CN" altLang="en-US" sz="6600" b="1" dirty="0" smtClean="0"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66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51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思考两个问题：</a:t>
            </a:r>
            <a:endParaRPr lang="en-US" altLang="zh-CN" sz="44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2204864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你真的了解、理解孩子吗？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3284984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他为什么愤怒？她为什么哭泣？</a:t>
            </a:r>
            <a:endParaRPr lang="en-US" altLang="zh-CN" sz="28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221088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你真的认可、信任孩子吗？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5445224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他能做到吗？他做不到怎么办？</a:t>
            </a:r>
            <a:endParaRPr lang="en-US" altLang="zh-CN" sz="28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s.quanjing.com/sps011/high/sps255-37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37" y="3183265"/>
            <a:ext cx="4303240" cy="34497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1412776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latin typeface="微软雅黑" pitchFamily="34" charset="-122"/>
                <a:ea typeface="微软雅黑" pitchFamily="34" charset="-122"/>
              </a:rPr>
              <a:t>老师？玩伴？</a:t>
            </a:r>
            <a:endParaRPr lang="zh-CN" altLang="en-US" sz="6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6" name="Picture 6" descr="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97" r="8847"/>
          <a:stretch/>
        </p:blipFill>
        <p:spPr bwMode="auto">
          <a:xfrm>
            <a:off x="4615133" y="3183265"/>
            <a:ext cx="4349355" cy="34491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153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1628800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观点：失趣</a:t>
            </a:r>
            <a:r>
              <a:rPr lang="en-US" altLang="zh-CN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失序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69" name="Picture 5" descr="C:\Users\zhanglei\Desktop\201207191320531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95780"/>
            <a:ext cx="4355976" cy="3562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008915" y="2636912"/>
            <a:ext cx="4572000" cy="20040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有趣的课堂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是怎样的？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853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I:\阳光志愿者\语文组\2012年\上学期\新人培训与沟通\语文组培训参考资料\《开学第一课》图片素材搜集\新人培训图片素材\阳光课程照片\p9717820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89" y="3068960"/>
            <a:ext cx="2683184" cy="35775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:\固定事件\阳光志愿者\2010\语文组\平西府\汇总\3.20\照片\DSCN2762.JPG"/>
          <p:cNvPicPr>
            <a:picLocks noChangeAspect="1" noChangeArrowheads="1"/>
          </p:cNvPicPr>
          <p:nvPr/>
        </p:nvPicPr>
        <p:blipFill rotWithShape="1">
          <a:blip r:embed="rId4" cstate="print"/>
          <a:srcRect l="6752" r="34900"/>
          <a:stretch/>
        </p:blipFill>
        <p:spPr bwMode="auto">
          <a:xfrm>
            <a:off x="179512" y="3068960"/>
            <a:ext cx="2783241" cy="3577579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3" name="矩形 2"/>
          <p:cNvSpPr/>
          <p:nvPr/>
        </p:nvSpPr>
        <p:spPr>
          <a:xfrm>
            <a:off x="3203848" y="3068960"/>
            <a:ext cx="2880320" cy="3577579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455" y="3212976"/>
            <a:ext cx="119062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 rot="5400000">
            <a:off x="4167538" y="4237634"/>
            <a:ext cx="9970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latin typeface="微软雅黑" pitchFamily="34" charset="-122"/>
                <a:ea typeface="微软雅黑" pitchFamily="34" charset="-122"/>
              </a:rPr>
              <a:t>=</a:t>
            </a:r>
            <a:endParaRPr lang="zh-CN" altLang="en-US" sz="6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294" name="Picture 6" descr="沙滩袋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872" t="7831" r="8869"/>
          <a:stretch/>
        </p:blipFill>
        <p:spPr bwMode="auto">
          <a:xfrm>
            <a:off x="4003368" y="5200842"/>
            <a:ext cx="1288712" cy="1324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为什么总是学不明白？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6387" y="2080613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具象化的体验更容易被学生理解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494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李白是怎么死的？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6387" y="2080613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斗智斗勇，共同进步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14" name="Picture 2" descr="I:\阳光志愿者\语文组\2012年\上学期\新人培训与沟通\语文组培训参考资料\《开学第一课》图片素材搜集\046dl2s67k1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501008"/>
            <a:ext cx="4782969" cy="31761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I:\阳光志愿者\语文组\2009年\三字经\备课\4.18授课准备\课件用图\4.18授课准备\司南\司南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99846"/>
            <a:ext cx="3600400" cy="31773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6571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看这里！看这里！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6387" y="2080613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抓住兴趣点，一击即中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38" name="Picture 2" descr="I:\阳光志愿者\语文组\2011年\教案\2011.11.26  第九次课程\上课用图\200710269333942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048"/>
          <a:stretch/>
        </p:blipFill>
        <p:spPr bwMode="auto">
          <a:xfrm>
            <a:off x="197886" y="3861048"/>
            <a:ext cx="4392488" cy="27312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I:\阳光志愿者\语文组\2011年\教案\2011.11.26  第九次课程\上课用图\00241daff5be0e581f38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98" y="3861048"/>
            <a:ext cx="4086082" cy="2715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339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争取发言权！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6387" y="2080613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潜移默化培养学习习惯与思维能力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6386" name="Picture 2" descr="教师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0968"/>
            <a:ext cx="5381801" cy="34892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女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192" y="3140968"/>
            <a:ext cx="2326134" cy="34892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087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老师！我来！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2080613"/>
            <a:ext cx="6840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投其所好，激发孩子的跃跃欲试之心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361" name="Picture 1" descr="I:\阳光志愿者\语文组\2012年\上学期\新人培训与沟通\语文组培训参考资料\《开学第一课》图片素材搜集\语文组照片\2009年12月5日平西府结课\DSCN12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8530"/>
            <a:ext cx="4273390" cy="3206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I:\阳光志愿者\项目活动\怀柔育才\2012.4.22\p15279458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640" y="3428529"/>
            <a:ext cx="4274840" cy="3206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7275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628800"/>
            <a:ext cx="6840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不同性格不同基础的孩子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如何平衡？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434" name="Picture 2" descr="男孩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96952"/>
            <a:ext cx="5148064" cy="3861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507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各方面都优秀的孩子</a:t>
            </a:r>
            <a:r>
              <a:rPr lang="en-US" altLang="zh-CN" sz="4400" b="1" dirty="0" smtClean="0">
                <a:latin typeface="微软雅黑" pitchFamily="34" charset="-122"/>
                <a:ea typeface="微软雅黑" pitchFamily="34" charset="-122"/>
              </a:rPr>
              <a:t>~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76387" y="2080613"/>
            <a:ext cx="68407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勉励、引导、更进一步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09" name="Picture 1" descr="I:\阳光志愿者\项目活动\怀柔育才\2012.10.14戏剧课\DSC_31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38545"/>
            <a:ext cx="4408893" cy="29316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I:\阳光志愿者\项目活动\怀柔育才\2012.10.14戏剧课\DSC_32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33" t="21933" r="33" b="29179"/>
          <a:stretch/>
        </p:blipFill>
        <p:spPr bwMode="auto">
          <a:xfrm>
            <a:off x="4804429" y="3738545"/>
            <a:ext cx="4010715" cy="29316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2693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阳光志愿者\项目活动\怀柔育才\2012.10.14戏剧课\45265516201210151138291169263325308_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4176464" cy="27770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7387" y="1134626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自卑、羞涩的孩子</a:t>
            </a:r>
            <a:r>
              <a:rPr lang="en-US" altLang="zh-CN" sz="4400" b="1" dirty="0" smtClean="0">
                <a:latin typeface="微软雅黑" pitchFamily="34" charset="-122"/>
                <a:ea typeface="微软雅黑" pitchFamily="34" charset="-122"/>
              </a:rPr>
              <a:t>~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76386" y="2080613"/>
            <a:ext cx="7688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你的坚持与不放弃，会让他为了你而不懈努力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458" name="Picture 2" descr="I:\阳光志愿者\项目活动\怀柔育才\2012.10.14戏剧课\DSC_32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117"/>
          <a:stretch/>
        </p:blipFill>
        <p:spPr bwMode="auto">
          <a:xfrm>
            <a:off x="4716016" y="3789040"/>
            <a:ext cx="4024493" cy="27770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3080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871200"/>
            <a:ext cx="6840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惩罚！？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给</a:t>
            </a: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我个理由先！！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482" name="Picture 2" descr="C:\Users\zhanglei\Desktop\b2011551002295462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34133"/>
            <a:ext cx="3347864" cy="50238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813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22896" y="3326904"/>
            <a:ext cx="2394496" cy="3231976"/>
            <a:chOff x="1022896" y="3326904"/>
            <a:chExt cx="2394496" cy="3231976"/>
          </a:xfrm>
        </p:grpSpPr>
        <p:pic>
          <p:nvPicPr>
            <p:cNvPr id="21506" name="Picture 2" descr="D:\各种文件模板及素材\透明素材\png-158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1296" y="4030133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7" name="Picture 3" descr="D:\各种文件模板及素材\透明素材\png-158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072" y="4190504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8" name="Picture 4" descr="D:\各种文件模板及素材\透明素材\png-158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6496" y="3623733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9" name="Picture 5" descr="D:\各种文件模板及素材\透明素材\png-1588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3936008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0" name="Picture 6" descr="D:\各种文件模板及素材\透明素材\png-1589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0096" y="3529608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1" name="Picture 7" descr="D:\各种文件模板及素材\透明素材\png-159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0739" y="3377704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2" name="Picture 8" descr="D:\各种文件模板及素材\透明素材\png-1578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896" y="3843371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3" name="Picture 9" descr="D:\各种文件模板及素材\透明素材\png-1579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592" y="3843371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4" name="Picture 10" descr="D:\各种文件模板及素材\透明素材\png-1580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4278" y="3326904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5" name="Picture 11" descr="D:\各种文件模板及素材\透明素材\png-1583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3477" y="3529608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梯形 1"/>
            <p:cNvSpPr/>
            <p:nvPr/>
          </p:nvSpPr>
          <p:spPr>
            <a:xfrm>
              <a:off x="1173477" y="5301208"/>
              <a:ext cx="2243915" cy="576064"/>
            </a:xfrm>
            <a:prstGeom prst="trapezoi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516" name="Picture 12" descr="D:\各种文件模板及素材\透明素材\png-0410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076" y="5589240"/>
              <a:ext cx="969640" cy="96964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580112" y="1222400"/>
            <a:ext cx="2459797" cy="5293155"/>
            <a:chOff x="5580112" y="1222400"/>
            <a:chExt cx="2459797" cy="5293155"/>
          </a:xfrm>
        </p:grpSpPr>
        <p:sp>
          <p:nvSpPr>
            <p:cNvPr id="14" name="梯形 13"/>
            <p:cNvSpPr/>
            <p:nvPr/>
          </p:nvSpPr>
          <p:spPr>
            <a:xfrm>
              <a:off x="5580112" y="5301208"/>
              <a:ext cx="2243915" cy="576064"/>
            </a:xfrm>
            <a:prstGeom prst="trapezoi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517" name="Picture 13" descr="D:\各种文件模板及素材\透明素材\png-0430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249" y="5545915"/>
              <a:ext cx="969640" cy="96964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D:\各种文件模板及素材\透明素材\png-158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355" y="1701304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 descr="D:\各种文件模板及素材\透明素材\png-158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355" y="4030133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D:\各种文件模板及素材\透明素材\png-158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7109" y="3268133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5" descr="D:\各种文件模板及素材\透明素材\png-1588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4309" y="2124637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D:\各种文件模板及素材\透明素材\png-1589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2157" y="4436533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7" descr="D:\各种文件模板及素材\透明素材\png-159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8742" y="2531037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 descr="D:\各种文件模板及素材\透明素材\png-1578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4115" y="2894608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D:\各种文件模板及素材\透明素材\png-1579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4115" y="1222400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" descr="D:\各种文件模板及素材\透明素材\png-1580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4115" y="3631208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1" descr="D:\各种文件模板及素材\透明素材\png-1583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4955" y="4190504"/>
              <a:ext cx="812800" cy="81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346129" y="1161194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理由：营造灵活的秩序！</a:t>
            </a:r>
            <a:endParaRPr lang="zh-CN" altLang="en-US" sz="4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8" name="Picture 14" descr="D:\各种文件模板及素材\透明素材\png-1677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51483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4029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一分钟里会发生什么事？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2097450"/>
            <a:ext cx="87171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赋予规则以意义，让孩子懂得比让孩子遵守更有意义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578" name="Picture 2" descr="熟睡的婴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31072"/>
            <a:ext cx="2400201" cy="3564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诺曼底_法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131072"/>
            <a:ext cx="2364554" cy="3564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红色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330"/>
          <a:stretch/>
        </p:blipFill>
        <p:spPr bwMode="auto">
          <a:xfrm>
            <a:off x="5292080" y="3131071"/>
            <a:ext cx="3676621" cy="3564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259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赏罚分明，言出必行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47507" y="2097450"/>
            <a:ext cx="6916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公共约束力的建立，共同遵守，互相监督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553" name="Picture 1" descr="C:\Users\zhanglei\Desktop\a2a04f56jw1e2i63ipzcq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11714"/>
            <a:ext cx="2808312" cy="37401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C:\Users\zhanglei\Desktop\4a6700c1jw1e2qdurb71m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11714"/>
            <a:ext cx="4986880" cy="37401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630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小男孩扮超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815" b="18074"/>
          <a:stretch/>
        </p:blipFill>
        <p:spPr bwMode="auto">
          <a:xfrm>
            <a:off x="4506416" y="2348880"/>
            <a:ext cx="4530080" cy="42884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1700808"/>
            <a:ext cx="6840760" cy="200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激发孩子的创造力</a:t>
            </a:r>
            <a:endParaRPr lang="en-US" altLang="zh-CN" sz="4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想象力！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06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你的想象力还在吗？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2097450"/>
            <a:ext cx="6916981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给孩子无限的可能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501008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、基于孩子熟知的实际生活去激发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、一个创意点的发散，而不是多个创意点的堆积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、你只需提供一个空间让孩子自由飞翔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737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妈妈的洗衣盆！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2097450"/>
            <a:ext cx="6916981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基于孩子熟知的实际生活去激发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02" name="Picture 2" descr="C:\Users\zhanglei\Desktop\1288_P_134279152096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71" t="5043" r="6468" b="5602"/>
          <a:stretch/>
        </p:blipFill>
        <p:spPr bwMode="auto">
          <a:xfrm>
            <a:off x="251520" y="3308023"/>
            <a:ext cx="3672408" cy="33130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139952" y="3308023"/>
            <a:ext cx="4752528" cy="3313037"/>
          </a:xfrm>
          <a:prstGeom prst="rect">
            <a:avLst/>
          </a:prstGeom>
          <a:noFill/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603" name="Picture 3" descr="C:\Users\zhanglei\Desktop\4507_P_129591690994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760" t="14993" r="14481" b="11171"/>
          <a:stretch/>
        </p:blipFill>
        <p:spPr bwMode="auto">
          <a:xfrm rot="16200000">
            <a:off x="7154359" y="4283167"/>
            <a:ext cx="1788508" cy="13997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zhanglei\Desktop\60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096" y="4025506"/>
            <a:ext cx="1878069" cy="1878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D:\各种文件模板及素材\透明素材\png-176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165" y="4373417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10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奥特曼老师！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2097450"/>
            <a:ext cx="6916981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唤起他们对熟知事物的探索发现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626" name="Picture 2" descr="C:\Users\zhanglei\Desktop\proxy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84872"/>
            <a:ext cx="2417561" cy="36279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zhanglei\Desktop\proxy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270"/>
          <a:stretch/>
        </p:blipFill>
        <p:spPr bwMode="auto">
          <a:xfrm>
            <a:off x="3203848" y="2996953"/>
            <a:ext cx="5420390" cy="36279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4773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女巫太太的戏剧课！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2113300"/>
            <a:ext cx="727280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教具的巧妙运用让孩子如鱼得水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698" name="Picture 2" descr="I:\阳光志愿者\项目活动\怀柔育才\2013.3.24\DSC_0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8" y="3065693"/>
            <a:ext cx="2398087" cy="35971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I:\阳光志愿者\项目活动\怀柔育才\2013.3.24\DSC_02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47" y="3068960"/>
            <a:ext cx="5390793" cy="35938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9462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387" y="1134626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精彩的图画剧！</a:t>
            </a:r>
            <a:endParaRPr lang="en-US" altLang="zh-CN" sz="4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2113300"/>
            <a:ext cx="72728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创意来源于生活阅历，吸收并能够生动演绎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650" name="Picture 2" descr="C:\Users\zhanglei\Desktop\20120822094429_48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33" y="3020755"/>
            <a:ext cx="5488868" cy="36610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img13.poco.cn/mypoco/myphoto/20121028/22/45265516201210282252184194759254506_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125" y="3037506"/>
            <a:ext cx="2828347" cy="36318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835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684076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总结：</a:t>
            </a:r>
            <a:endParaRPr lang="zh-CN" altLang="en-US" sz="4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882" y="1597471"/>
            <a:ext cx="8335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跟孩子相处的前提</a:t>
            </a:r>
            <a:r>
              <a:rPr lang="en-US" altLang="zh-CN" sz="40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真心爱孩子</a:t>
            </a:r>
            <a:endParaRPr lang="zh-CN" altLang="en-US" sz="4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7051" y="2797086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志愿者与孩子们的故事</a:t>
            </a:r>
            <a:endParaRPr lang="zh-CN" altLang="en-US" sz="4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1290" y="3843219"/>
            <a:ext cx="81131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）趣味课堂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喜欢“玩”、会“玩”、一起“玩”</a:t>
            </a:r>
            <a:b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）不同性格不同基础的孩子如何平衡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“对症下药”</a:t>
            </a:r>
            <a:b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）奖惩措施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奖惩有度，言出必行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）如何启发孩子的创造力、想象力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“自由”的课堂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27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2348880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66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29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1533</Words>
  <Application>Microsoft Office PowerPoint</Application>
  <PresentationFormat>全屏显示(4:3)</PresentationFormat>
  <Paragraphs>126</Paragraphs>
  <Slides>27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zhanglei</dc:creator>
  <cp:lastModifiedBy>微软用户</cp:lastModifiedBy>
  <cp:revision>29</cp:revision>
  <dcterms:created xsi:type="dcterms:W3CDTF">2013-07-24T13:26:04Z</dcterms:created>
  <dcterms:modified xsi:type="dcterms:W3CDTF">2013-07-25T02:52:44Z</dcterms:modified>
</cp:coreProperties>
</file>