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765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2765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latin typeface="Times New Roman" pitchFamily="18" charset="0"/>
              </a:endParaRPr>
            </a:p>
          </p:txBody>
        </p:sp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765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2765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2765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2765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2765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2765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2766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2766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2766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</a:endParaRPr>
              </a:p>
            </p:txBody>
          </p:sp>
          <p:sp>
            <p:nvSpPr>
              <p:cNvPr id="2766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2766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2766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2766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723FB71-1E4E-4E9D-9D5E-A853D026D444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2766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2766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B1B1F6E-DB17-4B60-8E5F-823FFF9BE7C1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6883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027134-54FD-452A-ACD3-73FD5F8610E9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91984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B16797-33E9-445F-B61C-C5EF590BA8FE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50068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5B0D1A-F903-41C8-8F09-D6473F2EC8E8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4408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EE42EB3-1C62-42C0-AC9F-EE9D6D3F44D5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37910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B87AFDA-C9E8-4492-8E78-B9BC9F37873E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85858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D14EAD2-4D96-4A2E-B0B2-AF02E3680831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35032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811BE78-608C-4C2D-856A-0BFBEA055335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79751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13F19A-AE5F-4F1B-9FEE-B9B59809EDD6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7481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C3D989-4658-4DEC-BB72-0675193365EF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169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en-US" altLang="zh-CN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fld id="{4D7D1733-048D-4943-A439-1F8CFA7F79BA}" type="slidenum">
              <a:rPr lang="en-US" altLang="zh-CN"/>
              <a:pPr/>
              <a:t>‹#›</a:t>
            </a:fld>
            <a:endParaRPr lang="en-US" altLang="zh-CN"/>
          </a:p>
        </p:txBody>
      </p:sp>
      <p:grpSp>
        <p:nvGrpSpPr>
          <p:cNvPr id="266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662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2663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2663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2663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2663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accent2"/>
                </a:solidFill>
              </a:endParaRPr>
            </a:p>
          </p:txBody>
        </p:sp>
        <p:sp>
          <p:nvSpPr>
            <p:cNvPr id="2663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2663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2663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accent2"/>
                </a:solidFill>
              </a:endParaRPr>
            </a:p>
          </p:txBody>
        </p:sp>
        <p:sp>
          <p:nvSpPr>
            <p:cNvPr id="2663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accent2"/>
                </a:solidFill>
              </a:endParaRPr>
            </a:p>
          </p:txBody>
        </p:sp>
      </p:grpSp>
      <p:sp>
        <p:nvSpPr>
          <p:cNvPr id="2663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663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2664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理想的课堂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眼中的课堂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课堂：教学艺术的本质不在于传授的本领，而在与激励，唤醒，鼓舞。</a:t>
            </a:r>
          </a:p>
          <a:p>
            <a:r>
              <a:rPr lang="zh-CN" altLang="en-US"/>
              <a:t>主讲：引导者、点拨者、激励者</a:t>
            </a:r>
          </a:p>
          <a:p>
            <a:r>
              <a:rPr lang="zh-CN" altLang="en-US"/>
              <a:t>学生：课堂的主体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最高准则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课堂正能量</a:t>
            </a:r>
          </a:p>
          <a:p>
            <a:pPr lvl="1"/>
            <a:r>
              <a:rPr lang="zh-CN" altLang="en-US"/>
              <a:t>公正、公平、鼓励、协作、信心</a:t>
            </a:r>
          </a:p>
          <a:p>
            <a:r>
              <a:rPr lang="zh-CN" altLang="en-US"/>
              <a:t>知识</a:t>
            </a:r>
          </a:p>
          <a:p>
            <a:pPr lvl="1"/>
            <a:r>
              <a:rPr lang="zh-CN" altLang="en-US"/>
              <a:t>准确性、有收获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课程准备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400"/>
              <a:t>了解学生：年龄、学习基础、性格等等</a:t>
            </a:r>
          </a:p>
          <a:p>
            <a:pPr>
              <a:lnSpc>
                <a:spcPct val="90000"/>
              </a:lnSpc>
            </a:pPr>
            <a:r>
              <a:rPr lang="zh-CN" altLang="en-US" sz="2400"/>
              <a:t>课程目标（可讨论）：照顾到每一个学生；</a:t>
            </a:r>
          </a:p>
          <a:p>
            <a:pPr>
              <a:lnSpc>
                <a:spcPct val="90000"/>
              </a:lnSpc>
            </a:pPr>
            <a:r>
              <a:rPr lang="zh-CN" altLang="en-US" sz="2400"/>
              <a:t>内容设置</a:t>
            </a:r>
          </a:p>
          <a:p>
            <a:pPr lvl="1">
              <a:lnSpc>
                <a:spcPct val="90000"/>
              </a:lnSpc>
            </a:pPr>
            <a:r>
              <a:rPr lang="zh-CN" altLang="en-US" sz="2000"/>
              <a:t>难度适中、可完成；</a:t>
            </a:r>
          </a:p>
          <a:p>
            <a:pPr lvl="1">
              <a:lnSpc>
                <a:spcPct val="90000"/>
              </a:lnSpc>
            </a:pPr>
            <a:r>
              <a:rPr lang="zh-CN" altLang="en-US" sz="2000"/>
              <a:t>适当的设置附加较有难度的内容；</a:t>
            </a:r>
          </a:p>
          <a:p>
            <a:pPr lvl="1">
              <a:lnSpc>
                <a:spcPct val="90000"/>
              </a:lnSpc>
            </a:pPr>
            <a:r>
              <a:rPr lang="zh-CN" altLang="en-US" sz="2000"/>
              <a:t>拆分为几个课堂任务，便于授课时的节奏控制以及奖励设置；</a:t>
            </a:r>
          </a:p>
          <a:p>
            <a:pPr lvl="1">
              <a:lnSpc>
                <a:spcPct val="90000"/>
              </a:lnSpc>
            </a:pPr>
            <a:r>
              <a:rPr lang="zh-CN" altLang="en-US" sz="2000"/>
              <a:t>趣味性：</a:t>
            </a:r>
          </a:p>
          <a:p>
            <a:pPr lvl="2">
              <a:lnSpc>
                <a:spcPct val="90000"/>
              </a:lnSpc>
            </a:pPr>
            <a:r>
              <a:rPr lang="zh-CN" altLang="en-US" sz="1800"/>
              <a:t>课堂素材取材结合孩子的兴趣（动画元素、故事引入、生活类比等等）</a:t>
            </a:r>
          </a:p>
          <a:p>
            <a:pPr lvl="2">
              <a:lnSpc>
                <a:spcPct val="90000"/>
              </a:lnSpc>
            </a:pPr>
            <a:r>
              <a:rPr lang="zh-CN" altLang="en-US" sz="1800"/>
              <a:t>合理设定课堂任务设定，激发学生主动性。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授课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zh-CN" altLang="en-US" sz="1800"/>
              <a:t>学生为主体</a:t>
            </a:r>
          </a:p>
          <a:p>
            <a:pPr lvl="1">
              <a:lnSpc>
                <a:spcPct val="80000"/>
              </a:lnSpc>
            </a:pPr>
            <a:r>
              <a:rPr lang="zh-CN" altLang="en-US" sz="1600"/>
              <a:t>时刻让学生参与：提问、游戏、练习、表演等等</a:t>
            </a:r>
          </a:p>
          <a:p>
            <a:pPr lvl="1">
              <a:lnSpc>
                <a:spcPct val="80000"/>
              </a:lnSpc>
            </a:pPr>
            <a:r>
              <a:rPr lang="zh-CN" altLang="en-US" sz="1600"/>
              <a:t>设置学生自主互动环节：分组、</a:t>
            </a:r>
            <a:r>
              <a:rPr lang="en-US" altLang="zh-CN" sz="1600"/>
              <a:t>1+1</a:t>
            </a:r>
            <a:r>
              <a:rPr lang="zh-CN" altLang="en-US" sz="1600"/>
              <a:t>等等方式。分组照顾不同基础、不同性格的孩子。</a:t>
            </a:r>
          </a:p>
          <a:p>
            <a:pPr lvl="1">
              <a:lnSpc>
                <a:spcPct val="80000"/>
              </a:lnSpc>
            </a:pPr>
            <a:r>
              <a:rPr lang="zh-CN" altLang="en-US" sz="1600"/>
              <a:t>奖惩明确：第一节课制定规则，严格执行。</a:t>
            </a:r>
          </a:p>
          <a:p>
            <a:pPr>
              <a:lnSpc>
                <a:spcPct val="80000"/>
              </a:lnSpc>
            </a:pPr>
            <a:r>
              <a:rPr lang="zh-CN" altLang="en-US" sz="1800"/>
              <a:t>课堂节奏</a:t>
            </a:r>
          </a:p>
          <a:p>
            <a:pPr lvl="1">
              <a:lnSpc>
                <a:spcPct val="80000"/>
              </a:lnSpc>
            </a:pPr>
            <a:r>
              <a:rPr lang="zh-CN" altLang="en-US" sz="1600"/>
              <a:t>设定课堂任务，控制每个任务时间，根据具体情况增减；</a:t>
            </a:r>
          </a:p>
          <a:p>
            <a:pPr lvl="1">
              <a:lnSpc>
                <a:spcPct val="80000"/>
              </a:lnSpc>
            </a:pPr>
            <a:r>
              <a:rPr lang="zh-CN" altLang="en-US" sz="1600"/>
              <a:t>备课时充分准备，多准备部分内容；</a:t>
            </a:r>
          </a:p>
          <a:p>
            <a:pPr lvl="1">
              <a:lnSpc>
                <a:spcPct val="80000"/>
              </a:lnSpc>
            </a:pPr>
            <a:r>
              <a:rPr lang="zh-CN" altLang="en-US" sz="1600"/>
              <a:t>遇特殊问题，参考课堂最高准则。</a:t>
            </a:r>
          </a:p>
          <a:p>
            <a:pPr>
              <a:lnSpc>
                <a:spcPct val="80000"/>
              </a:lnSpc>
            </a:pPr>
            <a:r>
              <a:rPr lang="zh-CN" altLang="en-US" sz="1800"/>
              <a:t>课堂趣味性：</a:t>
            </a:r>
          </a:p>
          <a:p>
            <a:pPr lvl="1">
              <a:lnSpc>
                <a:spcPct val="80000"/>
              </a:lnSpc>
            </a:pPr>
            <a:r>
              <a:rPr lang="zh-CN" altLang="en-US" sz="1600"/>
              <a:t>课程引入：动画、游戏</a:t>
            </a:r>
          </a:p>
          <a:p>
            <a:pPr lvl="1">
              <a:lnSpc>
                <a:spcPct val="80000"/>
              </a:lnSpc>
            </a:pPr>
            <a:r>
              <a:rPr lang="zh-CN" altLang="en-US" sz="1600"/>
              <a:t>课堂互动：须聚焦课堂，避免喧宾夺主影响课堂</a:t>
            </a:r>
          </a:p>
          <a:p>
            <a:pPr lvl="1">
              <a:lnSpc>
                <a:spcPct val="80000"/>
              </a:lnSpc>
            </a:pPr>
            <a:r>
              <a:rPr lang="zh-CN" altLang="en-US" sz="1600"/>
              <a:t>课堂展示：在课堂最后，尽量留出展示时间。</a:t>
            </a:r>
          </a:p>
          <a:p>
            <a:pPr lvl="1">
              <a:lnSpc>
                <a:spcPct val="80000"/>
              </a:lnSpc>
            </a:pPr>
            <a:r>
              <a:rPr lang="zh-CN" altLang="en-US" sz="1600"/>
              <a:t>趣味性奖惩。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助教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altLang="zh-CN"/>
          </a:p>
          <a:p>
            <a:r>
              <a:rPr lang="zh-CN" altLang="en-US"/>
              <a:t>解放主讲：设置更多自主环节</a:t>
            </a:r>
          </a:p>
          <a:p>
            <a:r>
              <a:rPr lang="zh-CN" altLang="en-US"/>
              <a:t>严格执行课堂规则</a:t>
            </a:r>
          </a:p>
          <a:p>
            <a:r>
              <a:rPr lang="zh-CN" altLang="en-US"/>
              <a:t>引导、鼓励为主，避免过度参与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任务引导的课堂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设置奖惩规则</a:t>
            </a:r>
          </a:p>
          <a:p>
            <a:pPr lvl="1"/>
            <a:r>
              <a:rPr lang="zh-CN" altLang="en-US"/>
              <a:t>第一节课明确，后续严格执行</a:t>
            </a:r>
          </a:p>
          <a:p>
            <a:r>
              <a:rPr lang="zh-CN" altLang="en-US"/>
              <a:t>课堂小任务拆分</a:t>
            </a:r>
          </a:p>
          <a:p>
            <a:r>
              <a:rPr lang="zh-CN" altLang="en-US"/>
              <a:t>分组、</a:t>
            </a:r>
            <a:r>
              <a:rPr lang="en-US" altLang="zh-CN"/>
              <a:t>1+1</a:t>
            </a:r>
            <a:r>
              <a:rPr lang="zh-CN" altLang="en-US"/>
              <a:t>、学生讲解设置</a:t>
            </a:r>
          </a:p>
          <a:p>
            <a:endParaRPr lang="zh-CN" altLang="en-US"/>
          </a:p>
          <a:p>
            <a:endParaRPr lang="en-US" alt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8</TotalTime>
  <Words>321</Words>
  <Application>Microsoft Office PowerPoint</Application>
  <PresentationFormat>全屏显示(4:3)</PresentationFormat>
  <Paragraphs>44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Arial</vt:lpstr>
      <vt:lpstr>宋体</vt:lpstr>
      <vt:lpstr>Times New Roman</vt:lpstr>
      <vt:lpstr>Wingdings</vt:lpstr>
      <vt:lpstr>Arial Black</vt:lpstr>
      <vt:lpstr>Pixel</vt:lpstr>
      <vt:lpstr>理想的课堂</vt:lpstr>
      <vt:lpstr>眼中的课堂</vt:lpstr>
      <vt:lpstr>最高准则</vt:lpstr>
      <vt:lpstr>课程准备</vt:lpstr>
      <vt:lpstr>授课</vt:lpstr>
      <vt:lpstr>助教</vt:lpstr>
      <vt:lpstr>任务引导的课堂</vt:lpstr>
    </vt:vector>
  </TitlesOfParts>
  <Company>番茄花园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理想的课堂</dc:title>
  <dc:creator>番茄花园</dc:creator>
  <cp:lastModifiedBy>SkyUN.Org</cp:lastModifiedBy>
  <cp:revision>2</cp:revision>
  <dcterms:created xsi:type="dcterms:W3CDTF">2013-08-24T00:18:31Z</dcterms:created>
  <dcterms:modified xsi:type="dcterms:W3CDTF">2013-09-01T15:32:03Z</dcterms:modified>
</cp:coreProperties>
</file>